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notesSlides/notesSlide5.xml" ContentType="application/vnd.openxmlformats-officedocument.presentationml.notesSlide+xml"/>
  <Override PartName="/ppt/comments/comment5.xml" ContentType="application/vnd.openxmlformats-officedocument.presentationml.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1"/>
  </p:notesMasterIdLst>
  <p:sldIdLst>
    <p:sldId id="256" r:id="rId2"/>
    <p:sldId id="322" r:id="rId3"/>
    <p:sldId id="323" r:id="rId4"/>
    <p:sldId id="335" r:id="rId5"/>
    <p:sldId id="347" r:id="rId6"/>
    <p:sldId id="336" r:id="rId7"/>
    <p:sldId id="326" r:id="rId8"/>
    <p:sldId id="338" r:id="rId9"/>
    <p:sldId id="339" r:id="rId10"/>
    <p:sldId id="337" r:id="rId11"/>
    <p:sldId id="340" r:id="rId12"/>
    <p:sldId id="341" r:id="rId13"/>
    <p:sldId id="342" r:id="rId14"/>
    <p:sldId id="345" r:id="rId15"/>
    <p:sldId id="325" r:id="rId16"/>
    <p:sldId id="343" r:id="rId17"/>
    <p:sldId id="334" r:id="rId18"/>
    <p:sldId id="346" r:id="rId19"/>
    <p:sldId id="34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559C98A-870E-3F3E-2A66-1D86A8D5ECF2}" name="Robert Wray" initials="RW" userId="S::bob.wray.cic@iqmri.org::21338e49-f1c3-4542-b855-3e5e6773f15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bert Wray" initials="RW" lastIdx="9" clrIdx="0">
    <p:extLst>
      <p:ext uri="{19B8F6BF-5375-455C-9EA6-DF929625EA0E}">
        <p15:presenceInfo xmlns:p15="http://schemas.microsoft.com/office/powerpoint/2012/main" userId="S::robert.wray@cic.iqmri.org::716e0436-4b9c-4871-85b8-e455226fbb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EFBAF"/>
    <a:srgbClr val="F48A00"/>
    <a:srgbClr val="D87A00"/>
    <a:srgbClr val="FF9300"/>
    <a:srgbClr val="FFFFFF"/>
    <a:srgbClr val="00FB92"/>
    <a:srgbClr val="00FA00"/>
    <a:srgbClr val="9437FF"/>
    <a:srgbClr val="ACAEAF"/>
    <a:srgbClr val="1644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0223B0-E122-4E10-837B-23B74C8C0705}" v="2" dt="2024-05-29T00:22:32.7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6395"/>
  </p:normalViewPr>
  <p:slideViewPr>
    <p:cSldViewPr snapToGrid="0" snapToObjects="1">
      <p:cViewPr varScale="1">
        <p:scale>
          <a:sx n="156" d="100"/>
          <a:sy n="156" d="100"/>
        </p:scale>
        <p:origin x="456"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5-27T21:35:32.966" idx="3">
    <p:pos x="5007" y="3069"/>
    <p:text>I dont understanding the wording here -- isnt it simpler to just say that the goal is to plan what to do in the presence of constraints as well as the task?</p:text>
    <p:extLst>
      <p:ext uri="{C676402C-5697-4E1C-873F-D02D1690AC5C}">
        <p15:threadingInfo xmlns:p15="http://schemas.microsoft.com/office/powerpoint/2012/main" timeZoneBias="240"/>
      </p:ext>
    </p:extLst>
  </p:cm>
  <p:cm authorId="1" dt="2024-05-27T21:50:33.053" idx="8">
    <p:pos x="5007" y="3165"/>
    <p:text>Also need some notion of the problem here -- planning is easy. Why are we focusing on planning? I think the core problem (that is the focus of the rest of the talk) is that normative constraints require commitments that are outside of the blue box as it is conceived of in most AI agent planning. We want to explore those requirements and in particular expect that the "Frame" by which you interpret normative constraints will impact 1) how you plan and 2) what results you get subsequently from the planning algorithm.</p:text>
    <p:extLst>
      <p:ext uri="{C676402C-5697-4E1C-873F-D02D1690AC5C}">
        <p15:threadingInfo xmlns:p15="http://schemas.microsoft.com/office/powerpoint/2012/main" timeZoneBias="240">
          <p15:parentCm authorId="1" idx="3"/>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5-27T21:33:58.214" idx="1">
    <p:pos x="1209" y="493"/>
    <p:text>Consider breaking into two slides where one slide just explains the task and the second slide explains the approach to achieving the task. The audience will need help understanding the task...</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05-27T21:33:58.214" idx="9">
    <p:pos x="1209" y="493"/>
    <p:text>Consider breaking into two slides where one slide just explains the task and the second slide explains the approach to achieving the task. The audience will need help understanding the task...</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4-05-27T21:37:49.008" idx="4">
    <p:pos x="991" y="1232"/>
    <p:text>Reworded a bit. The norm is to stay out of their space to avoid the potential for disruption (entering someone's space is not necessarily disruptive)</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4-05-27T21:40:04.842" idx="6">
    <p:pos x="1209" y="640"/>
    <p:text>Will need to finesse the "this is the way to do in in traditional A*" vs. "This is the way we actually did it in Soar". Probably fine here. </p:text>
    <p:extLst>
      <p:ext uri="{C676402C-5697-4E1C-873F-D02D1690AC5C}">
        <p15:threadingInfo xmlns:p15="http://schemas.microsoft.com/office/powerpoint/2012/main" timeZoneBias="240"/>
      </p:ext>
    </p:extLst>
  </p:cm>
  <p:cm authorId="1" dt="2024-05-27T21:41:00.603" idx="7">
    <p:pos x="5930" y="1810"/>
    <p:text>I realize this diagram is from the paper, but I dont immediately see a relationship between the figure and the algorithm text.</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6BBB1-3284-4644-9A90-BD8313361FC6}" type="datetimeFigureOut">
              <a:rPr lang="en-US" smtClean="0"/>
              <a:t>8/7/2024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BFDDB8-AE5E-0E44-BF8A-92D748406A5D}" type="slidenum">
              <a:rPr lang="en-US" smtClean="0"/>
              <a:t>‹#›</a:t>
            </a:fld>
            <a:endParaRPr lang="en-US" dirty="0"/>
          </a:p>
        </p:txBody>
      </p:sp>
    </p:spTree>
    <p:extLst>
      <p:ext uri="{BB962C8B-B14F-4D97-AF65-F5344CB8AC3E}">
        <p14:creationId xmlns:p14="http://schemas.microsoft.com/office/powerpoint/2010/main" val="2207425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FDDB8-AE5E-0E44-BF8A-92D748406A5D}" type="slidenum">
              <a:rPr lang="en-US" smtClean="0"/>
              <a:t>1</a:t>
            </a:fld>
            <a:endParaRPr lang="en-US" dirty="0"/>
          </a:p>
        </p:txBody>
      </p:sp>
    </p:spTree>
    <p:extLst>
      <p:ext uri="{BB962C8B-B14F-4D97-AF65-F5344CB8AC3E}">
        <p14:creationId xmlns:p14="http://schemas.microsoft.com/office/powerpoint/2010/main" val="3404524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Didn’t you do this already? What about last talk? Well, we </a:t>
            </a:r>
            <a:r>
              <a:rPr lang="en-US" dirty="0" err="1"/>
              <a:t>kinda</a:t>
            </a:r>
            <a:r>
              <a:rPr lang="en-US" dirty="0"/>
              <a:t> hard-coded strategies for how to perform a patrol for the grounding investigation. So, for this talk, what if the agent had to figure out how to do the patrol itself, sensitive to some constraints?</a:t>
            </a:r>
          </a:p>
        </p:txBody>
      </p:sp>
      <p:sp>
        <p:nvSpPr>
          <p:cNvPr id="4" name="Slide Number Placeholder 3"/>
          <p:cNvSpPr>
            <a:spLocks noGrp="1"/>
          </p:cNvSpPr>
          <p:nvPr>
            <p:ph type="sldNum" sz="quarter" idx="5"/>
          </p:nvPr>
        </p:nvSpPr>
        <p:spPr/>
        <p:txBody>
          <a:bodyPr/>
          <a:lstStyle/>
          <a:p>
            <a:fld id="{73BFDDB8-AE5E-0E44-BF8A-92D748406A5D}" type="slidenum">
              <a:rPr lang="en-US" smtClean="0"/>
              <a:t>3</a:t>
            </a:fld>
            <a:endParaRPr lang="en-US" dirty="0"/>
          </a:p>
        </p:txBody>
      </p:sp>
    </p:spTree>
    <p:extLst>
      <p:ext uri="{BB962C8B-B14F-4D97-AF65-F5344CB8AC3E}">
        <p14:creationId xmlns:p14="http://schemas.microsoft.com/office/powerpoint/2010/main" val="1658946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FDDB8-AE5E-0E44-BF8A-92D748406A5D}" type="slidenum">
              <a:rPr lang="en-US" smtClean="0"/>
              <a:t>5</a:t>
            </a:fld>
            <a:endParaRPr lang="en-US" dirty="0"/>
          </a:p>
        </p:txBody>
      </p:sp>
    </p:spTree>
    <p:extLst>
      <p:ext uri="{BB962C8B-B14F-4D97-AF65-F5344CB8AC3E}">
        <p14:creationId xmlns:p14="http://schemas.microsoft.com/office/powerpoint/2010/main" val="3067261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 is to stay out of someone’s space to avoid the potential for disrupting them.</a:t>
            </a:r>
          </a:p>
        </p:txBody>
      </p:sp>
      <p:sp>
        <p:nvSpPr>
          <p:cNvPr id="4" name="Slide Number Placeholder 3"/>
          <p:cNvSpPr>
            <a:spLocks noGrp="1"/>
          </p:cNvSpPr>
          <p:nvPr>
            <p:ph type="sldNum" sz="quarter" idx="5"/>
          </p:nvPr>
        </p:nvSpPr>
        <p:spPr/>
        <p:txBody>
          <a:bodyPr/>
          <a:lstStyle/>
          <a:p>
            <a:fld id="{73BFDDB8-AE5E-0E44-BF8A-92D748406A5D}" type="slidenum">
              <a:rPr lang="en-US" smtClean="0"/>
              <a:t>6</a:t>
            </a:fld>
            <a:endParaRPr lang="en-US" dirty="0"/>
          </a:p>
        </p:txBody>
      </p:sp>
    </p:spTree>
    <p:extLst>
      <p:ext uri="{BB962C8B-B14F-4D97-AF65-F5344CB8AC3E}">
        <p14:creationId xmlns:p14="http://schemas.microsoft.com/office/powerpoint/2010/main" val="3256961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heuristic we described, the agent will choose paths that hug the wall when using traditional A*. However, this algorithm provides us the potential to explore potential ways that constraints can influence task planning. In A*, we want to see a sensitivity to people being present on the map, but we also want to maintain a sensitivity to task completion. In this example figure, if we have either a prohibition on movement or a high enough cost (the same kind of cost used in A* search already), but associated with entering a people-occupied cell, then we’ll see an agent still complete the task, but move around people, even though it might be a more expensive path outside of the presence of the norm. This is the main idea behind our approach, and now I’m going to go into more detail.</a:t>
            </a:r>
          </a:p>
        </p:txBody>
      </p:sp>
      <p:sp>
        <p:nvSpPr>
          <p:cNvPr id="4" name="Slide Number Placeholder 3"/>
          <p:cNvSpPr>
            <a:spLocks noGrp="1"/>
          </p:cNvSpPr>
          <p:nvPr>
            <p:ph type="sldNum" sz="quarter" idx="5"/>
          </p:nvPr>
        </p:nvSpPr>
        <p:spPr/>
        <p:txBody>
          <a:bodyPr/>
          <a:lstStyle/>
          <a:p>
            <a:fld id="{73BFDDB8-AE5E-0E44-BF8A-92D748406A5D}" type="slidenum">
              <a:rPr lang="en-US" smtClean="0"/>
              <a:t>7</a:t>
            </a:fld>
            <a:endParaRPr lang="en-US" dirty="0"/>
          </a:p>
        </p:txBody>
      </p:sp>
    </p:spTree>
    <p:extLst>
      <p:ext uri="{BB962C8B-B14F-4D97-AF65-F5344CB8AC3E}">
        <p14:creationId xmlns:p14="http://schemas.microsoft.com/office/powerpoint/2010/main" val="21429174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C8336-3D7E-3042-B33D-E690532DF805}"/>
              </a:ext>
            </a:extLst>
          </p:cNvPr>
          <p:cNvSpPr>
            <a:spLocks noGrp="1"/>
          </p:cNvSpPr>
          <p:nvPr>
            <p:ph type="ctrTitle"/>
          </p:nvPr>
        </p:nvSpPr>
        <p:spPr>
          <a:xfrm>
            <a:off x="1524000" y="1122363"/>
            <a:ext cx="9144000" cy="2387600"/>
          </a:xfrm>
        </p:spPr>
        <p:txBody>
          <a:bodyPr anchor="b"/>
          <a:lstStyle>
            <a:lvl1pPr algn="ctr">
              <a:defRPr sz="60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920CCBE-74AD-E049-A727-32468C218A11}"/>
              </a:ext>
            </a:extLst>
          </p:cNvPr>
          <p:cNvSpPr>
            <a:spLocks noGrp="1"/>
          </p:cNvSpPr>
          <p:nvPr>
            <p:ph type="subTitle" idx="1"/>
          </p:nvPr>
        </p:nvSpPr>
        <p:spPr>
          <a:xfrm>
            <a:off x="5099222" y="3565318"/>
            <a:ext cx="5568778" cy="1655762"/>
          </a:xfrm>
        </p:spPr>
        <p:txBody>
          <a:bodyPr/>
          <a:lstStyle>
            <a:lvl1pPr marL="0" indent="0" algn="ctr">
              <a:buNone/>
              <a:defRPr sz="24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7ACBE8D-5297-C147-8194-1339688CCE94}"/>
              </a:ext>
            </a:extLst>
          </p:cNvPr>
          <p:cNvSpPr>
            <a:spLocks noGrp="1"/>
          </p:cNvSpPr>
          <p:nvPr>
            <p:ph type="dt" sz="half" idx="10"/>
          </p:nvPr>
        </p:nvSpPr>
        <p:spPr>
          <a:xfrm>
            <a:off x="838200" y="6356350"/>
            <a:ext cx="2743200" cy="365125"/>
          </a:xfrm>
          <a:prstGeom prst="rect">
            <a:avLst/>
          </a:prstGeom>
        </p:spPr>
        <p:txBody>
          <a:bodyPr/>
          <a:lstStyle>
            <a:lvl1pPr>
              <a:defRPr sz="105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US" dirty="0"/>
          </a:p>
        </p:txBody>
      </p:sp>
      <p:sp>
        <p:nvSpPr>
          <p:cNvPr id="5" name="Footer Placeholder 4">
            <a:extLst>
              <a:ext uri="{FF2B5EF4-FFF2-40B4-BE49-F238E27FC236}">
                <a16:creationId xmlns:a16="http://schemas.microsoft.com/office/drawing/2014/main" id="{557F3921-0C4A-FE4B-92C7-4DC7EFEC44F3}"/>
              </a:ext>
            </a:extLst>
          </p:cNvPr>
          <p:cNvSpPr>
            <a:spLocks noGrp="1"/>
          </p:cNvSpPr>
          <p:nvPr>
            <p:ph type="ftr" sz="quarter" idx="11"/>
          </p:nvPr>
        </p:nvSpPr>
        <p:spPr/>
        <p:txBody>
          <a:bodyPr/>
          <a:lstStyle>
            <a:lvl1pPr>
              <a:defRPr sz="105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Soar Workshop (c) 2024 Center for Integrated Cognition</a:t>
            </a:r>
            <a:endParaRPr lang="en-US" dirty="0"/>
          </a:p>
        </p:txBody>
      </p:sp>
      <p:sp>
        <p:nvSpPr>
          <p:cNvPr id="6" name="Slide Number Placeholder 5">
            <a:extLst>
              <a:ext uri="{FF2B5EF4-FFF2-40B4-BE49-F238E27FC236}">
                <a16:creationId xmlns:a16="http://schemas.microsoft.com/office/drawing/2014/main" id="{AF8EB248-4553-3341-B1C2-6E172FFDB6EF}"/>
              </a:ext>
            </a:extLst>
          </p:cNvPr>
          <p:cNvSpPr>
            <a:spLocks noGrp="1"/>
          </p:cNvSpPr>
          <p:nvPr>
            <p:ph type="sldNum" sz="quarter" idx="12"/>
          </p:nvPr>
        </p:nvSpPr>
        <p:spPr/>
        <p:txBody>
          <a:bodyPr/>
          <a:lstStyle>
            <a:lvl1pPr>
              <a:defRPr sz="105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B65E7EDF-9339-DF44-A240-6BDBFF05048D}" type="slidenum">
              <a:rPr lang="en-US" smtClean="0"/>
              <a:pPr/>
              <a:t>‹#›</a:t>
            </a:fld>
            <a:endParaRPr lang="en-US" dirty="0"/>
          </a:p>
        </p:txBody>
      </p:sp>
      <p:pic>
        <p:nvPicPr>
          <p:cNvPr id="8" name="Picture 7" descr="A picture containing logo&#10;&#10;Description automatically generated">
            <a:extLst>
              <a:ext uri="{FF2B5EF4-FFF2-40B4-BE49-F238E27FC236}">
                <a16:creationId xmlns:a16="http://schemas.microsoft.com/office/drawing/2014/main" id="{5A0AE10D-C487-F949-A92C-E21691EA5A22}"/>
              </a:ext>
            </a:extLst>
          </p:cNvPr>
          <p:cNvPicPr>
            <a:picLocks noChangeAspect="1"/>
          </p:cNvPicPr>
          <p:nvPr userDrawn="1"/>
        </p:nvPicPr>
        <p:blipFill>
          <a:blip r:embed="rId2"/>
          <a:stretch>
            <a:fillRect/>
          </a:stretch>
        </p:blipFill>
        <p:spPr>
          <a:xfrm>
            <a:off x="1065848" y="3361101"/>
            <a:ext cx="4234249" cy="2064196"/>
          </a:xfrm>
          <a:prstGeom prst="rect">
            <a:avLst/>
          </a:prstGeom>
        </p:spPr>
      </p:pic>
      <p:sp>
        <p:nvSpPr>
          <p:cNvPr id="9" name="Rectangle 8">
            <a:extLst>
              <a:ext uri="{FF2B5EF4-FFF2-40B4-BE49-F238E27FC236}">
                <a16:creationId xmlns:a16="http://schemas.microsoft.com/office/drawing/2014/main" id="{A73ED1C7-4643-2D46-9E7E-622B2A407F23}"/>
              </a:ext>
            </a:extLst>
          </p:cNvPr>
          <p:cNvSpPr/>
          <p:nvPr userDrawn="1"/>
        </p:nvSpPr>
        <p:spPr>
          <a:xfrm>
            <a:off x="-22295" y="-12358"/>
            <a:ext cx="407504" cy="6885432"/>
          </a:xfrm>
          <a:prstGeom prst="rect">
            <a:avLst/>
          </a:prstGeom>
          <a:solidFill>
            <a:srgbClr val="ACA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04015B5-BDD5-DB43-9850-F6756B5FE413}"/>
              </a:ext>
            </a:extLst>
          </p:cNvPr>
          <p:cNvSpPr/>
          <p:nvPr userDrawn="1"/>
        </p:nvSpPr>
        <p:spPr>
          <a:xfrm>
            <a:off x="393581" y="-8241"/>
            <a:ext cx="150116" cy="6885432"/>
          </a:xfrm>
          <a:prstGeom prst="rect">
            <a:avLst/>
          </a:prstGeom>
          <a:solidFill>
            <a:srgbClr val="2D7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4527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4727E-E383-2040-B162-50B0BF6293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0AE8C7-8DBD-1D4C-8DC6-EC4FD9ECC8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8ADEABA3-1AA3-C54C-A042-69F88833B6D2}"/>
              </a:ext>
            </a:extLst>
          </p:cNvPr>
          <p:cNvSpPr>
            <a:spLocks noGrp="1"/>
          </p:cNvSpPr>
          <p:nvPr>
            <p:ph type="ftr" sz="quarter" idx="11"/>
          </p:nvPr>
        </p:nvSpPr>
        <p:spPr/>
        <p:txBody>
          <a:bodyPr/>
          <a:lstStyle/>
          <a:p>
            <a:r>
              <a:rPr lang="en-US"/>
              <a:t>Soar Workshop (c) 2024 Center for Integrated Cognition</a:t>
            </a:r>
            <a:endParaRPr lang="en-US" dirty="0"/>
          </a:p>
        </p:txBody>
      </p:sp>
      <p:sp>
        <p:nvSpPr>
          <p:cNvPr id="6" name="Slide Number Placeholder 5">
            <a:extLst>
              <a:ext uri="{FF2B5EF4-FFF2-40B4-BE49-F238E27FC236}">
                <a16:creationId xmlns:a16="http://schemas.microsoft.com/office/drawing/2014/main" id="{8EFD9FA5-8683-4748-A947-83D0D24C582C}"/>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2697012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B140B2-C8DD-7D49-8C4C-E76A36F9EF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D6BC09-9D38-D546-93F8-A40091D341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0F64398-367E-6C4D-9143-F7CB6D471CF1}"/>
              </a:ext>
            </a:extLst>
          </p:cNvPr>
          <p:cNvSpPr>
            <a:spLocks noGrp="1"/>
          </p:cNvSpPr>
          <p:nvPr>
            <p:ph type="ftr" sz="quarter" idx="11"/>
          </p:nvPr>
        </p:nvSpPr>
        <p:spPr/>
        <p:txBody>
          <a:bodyPr/>
          <a:lstStyle/>
          <a:p>
            <a:r>
              <a:rPr lang="en-US"/>
              <a:t>Soar Workshop (c) 2024 Center for Integrated Cognition</a:t>
            </a:r>
            <a:endParaRPr lang="en-US" dirty="0"/>
          </a:p>
        </p:txBody>
      </p:sp>
      <p:sp>
        <p:nvSpPr>
          <p:cNvPr id="6" name="Slide Number Placeholder 5">
            <a:extLst>
              <a:ext uri="{FF2B5EF4-FFF2-40B4-BE49-F238E27FC236}">
                <a16:creationId xmlns:a16="http://schemas.microsoft.com/office/drawing/2014/main" id="{3EFD7A82-46CE-5847-967B-6FADC6847FFC}"/>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1125488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E7821-4D55-0449-A265-E50739697F41}"/>
              </a:ext>
            </a:extLst>
          </p:cNvPr>
          <p:cNvSpPr>
            <a:spLocks noGrp="1"/>
          </p:cNvSpPr>
          <p:nvPr>
            <p:ph type="title"/>
          </p:nvPr>
        </p:nvSpPr>
        <p:spPr/>
        <p:txBody>
          <a:bodyPr/>
          <a:lstStyle>
            <a:lvl1pPr>
              <a:defRPr>
                <a:solidFill>
                  <a:srgbClr val="164472"/>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8425222-F0F0-CD40-BDA6-BF3A418C118A}"/>
              </a:ext>
            </a:extLst>
          </p:cNvPr>
          <p:cNvSpPr>
            <a:spLocks noGrp="1"/>
          </p:cNvSpPr>
          <p:nvPr>
            <p:ph idx="1"/>
          </p:nvPr>
        </p:nvSpPr>
        <p:spPr>
          <a:xfrm>
            <a:off x="850557" y="1825625"/>
            <a:ext cx="10515600" cy="4351338"/>
          </a:xfrm>
        </p:spPr>
        <p:txBody>
          <a:bodyPr/>
          <a:lstStyle>
            <a:lvl1pPr>
              <a:defRPr>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vl2pPr>
              <a:defRPr>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2pPr>
            <a:lvl3pPr>
              <a:defRPr>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3pPr>
            <a:lvl4pPr>
              <a:defRPr>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4pPr>
            <a:lvl5pPr>
              <a:defRPr>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3659D40-DAF0-934E-AD5D-CE319220C316}"/>
              </a:ext>
            </a:extLst>
          </p:cNvPr>
          <p:cNvSpPr>
            <a:spLocks noGrp="1"/>
          </p:cNvSpPr>
          <p:nvPr>
            <p:ph type="ftr" sz="quarter" idx="11"/>
          </p:nvPr>
        </p:nvSpPr>
        <p:spPr>
          <a:xfrm>
            <a:off x="4038600" y="6604088"/>
            <a:ext cx="4114800" cy="228600"/>
          </a:xfrm>
        </p:spPr>
        <p:txBody>
          <a:bodyPr/>
          <a:lstStyle>
            <a:lvl1pPr>
              <a:defRPr sz="1000">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Soar Workshop (c) 2024 Center for Integrated Cognition</a:t>
            </a:r>
            <a:endParaRPr lang="en-US" dirty="0"/>
          </a:p>
        </p:txBody>
      </p:sp>
      <p:sp>
        <p:nvSpPr>
          <p:cNvPr id="7" name="Rectangle 6">
            <a:extLst>
              <a:ext uri="{FF2B5EF4-FFF2-40B4-BE49-F238E27FC236}">
                <a16:creationId xmlns:a16="http://schemas.microsoft.com/office/drawing/2014/main" id="{AA74D2A7-6DC6-474C-ACB2-4D5C3301316E}"/>
              </a:ext>
            </a:extLst>
          </p:cNvPr>
          <p:cNvSpPr/>
          <p:nvPr userDrawn="1"/>
        </p:nvSpPr>
        <p:spPr>
          <a:xfrm>
            <a:off x="-22295" y="-12358"/>
            <a:ext cx="407504" cy="6885432"/>
          </a:xfrm>
          <a:prstGeom prst="rect">
            <a:avLst/>
          </a:prstGeom>
          <a:solidFill>
            <a:srgbClr val="ACA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D84A6F3-5B4C-0545-A867-47D86544BD53}"/>
              </a:ext>
            </a:extLst>
          </p:cNvPr>
          <p:cNvSpPr/>
          <p:nvPr userDrawn="1"/>
        </p:nvSpPr>
        <p:spPr>
          <a:xfrm>
            <a:off x="393581" y="-8241"/>
            <a:ext cx="150116" cy="6885432"/>
          </a:xfrm>
          <a:prstGeom prst="rect">
            <a:avLst/>
          </a:prstGeom>
          <a:solidFill>
            <a:srgbClr val="2D7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28721CB0-23F0-CB45-A7F4-DC4C6BA8BFB3}"/>
              </a:ext>
            </a:extLst>
          </p:cNvPr>
          <p:cNvSpPr>
            <a:spLocks noGrp="1"/>
          </p:cNvSpPr>
          <p:nvPr>
            <p:ph type="sldNum" sz="quarter" idx="12"/>
          </p:nvPr>
        </p:nvSpPr>
        <p:spPr>
          <a:xfrm>
            <a:off x="-45216" y="6479320"/>
            <a:ext cx="418070" cy="365125"/>
          </a:xfrm>
        </p:spPr>
        <p:txBody>
          <a:bodyPr/>
          <a:lstStyle>
            <a:lvl1pPr>
              <a:defRPr sz="10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B65E7EDF-9339-DF44-A240-6BDBFF05048D}" type="slidenum">
              <a:rPr lang="en-US" smtClean="0"/>
              <a:pPr/>
              <a:t>‹#›</a:t>
            </a:fld>
            <a:endParaRPr lang="en-US" dirty="0"/>
          </a:p>
        </p:txBody>
      </p:sp>
    </p:spTree>
    <p:extLst>
      <p:ext uri="{BB962C8B-B14F-4D97-AF65-F5344CB8AC3E}">
        <p14:creationId xmlns:p14="http://schemas.microsoft.com/office/powerpoint/2010/main" val="3236006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6803-4D45-8F42-9625-528307524E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42DCE7-712E-2B48-B8D0-4711A376D2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B52AE253-0C04-4F4B-B746-39FB983058DB}"/>
              </a:ext>
            </a:extLst>
          </p:cNvPr>
          <p:cNvSpPr>
            <a:spLocks noGrp="1"/>
          </p:cNvSpPr>
          <p:nvPr>
            <p:ph type="ftr" sz="quarter" idx="11"/>
          </p:nvPr>
        </p:nvSpPr>
        <p:spPr/>
        <p:txBody>
          <a:bodyPr/>
          <a:lstStyle/>
          <a:p>
            <a:r>
              <a:rPr lang="en-US"/>
              <a:t>Soar Workshop (c) 2024 Center for Integrated Cognition</a:t>
            </a:r>
            <a:endParaRPr lang="en-US" dirty="0"/>
          </a:p>
        </p:txBody>
      </p:sp>
      <p:sp>
        <p:nvSpPr>
          <p:cNvPr id="6" name="Slide Number Placeholder 5">
            <a:extLst>
              <a:ext uri="{FF2B5EF4-FFF2-40B4-BE49-F238E27FC236}">
                <a16:creationId xmlns:a16="http://schemas.microsoft.com/office/drawing/2014/main" id="{310A5088-EFBE-6D47-9AC7-D88472DCDABD}"/>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1661526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0AA9E-9038-E145-A9AA-554385B464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9AEBC2-66E4-A741-B696-F3D08DC580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64C7B3-7A9D-E749-AE40-BD65C4F6BF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935FB4CA-79BA-224A-B8E6-75D1A1F3DA2E}"/>
              </a:ext>
            </a:extLst>
          </p:cNvPr>
          <p:cNvSpPr>
            <a:spLocks noGrp="1"/>
          </p:cNvSpPr>
          <p:nvPr>
            <p:ph type="ftr" sz="quarter" idx="11"/>
          </p:nvPr>
        </p:nvSpPr>
        <p:spPr/>
        <p:txBody>
          <a:bodyPr/>
          <a:lstStyle/>
          <a:p>
            <a:r>
              <a:rPr lang="en-US"/>
              <a:t>Soar Workshop (c) 2024 Center for Integrated Cognition</a:t>
            </a:r>
            <a:endParaRPr lang="en-US" dirty="0"/>
          </a:p>
        </p:txBody>
      </p:sp>
      <p:sp>
        <p:nvSpPr>
          <p:cNvPr id="7" name="Slide Number Placeholder 6">
            <a:extLst>
              <a:ext uri="{FF2B5EF4-FFF2-40B4-BE49-F238E27FC236}">
                <a16:creationId xmlns:a16="http://schemas.microsoft.com/office/drawing/2014/main" id="{B09C2C47-9245-2F47-B90C-FF2C8854514A}"/>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801220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0EBFD-A83B-2047-A62B-AA4E0474CD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9E508C-5D2C-0645-9BF1-7B42FCD9D2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E82D44-F4D8-7E42-98A9-6878BEF01D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65B926-2727-0849-92AD-EF15880F1C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7F4463-B941-BE42-997E-4740C6BE24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9076468C-D838-3F44-ABDD-3F95582F1C5D}"/>
              </a:ext>
            </a:extLst>
          </p:cNvPr>
          <p:cNvSpPr>
            <a:spLocks noGrp="1"/>
          </p:cNvSpPr>
          <p:nvPr>
            <p:ph type="ftr" sz="quarter" idx="11"/>
          </p:nvPr>
        </p:nvSpPr>
        <p:spPr/>
        <p:txBody>
          <a:bodyPr/>
          <a:lstStyle/>
          <a:p>
            <a:r>
              <a:rPr lang="en-US"/>
              <a:t>Soar Workshop (c) 2024 Center for Integrated Cognition</a:t>
            </a:r>
            <a:endParaRPr lang="en-US" dirty="0"/>
          </a:p>
        </p:txBody>
      </p:sp>
      <p:sp>
        <p:nvSpPr>
          <p:cNvPr id="9" name="Slide Number Placeholder 8">
            <a:extLst>
              <a:ext uri="{FF2B5EF4-FFF2-40B4-BE49-F238E27FC236}">
                <a16:creationId xmlns:a16="http://schemas.microsoft.com/office/drawing/2014/main" id="{303817BF-7E0B-C94D-92BD-F583AB55C2DB}"/>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1789545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A52FF-AC46-0640-AD7D-12BC1145090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1C37EEAB-510B-6A4F-A13F-2FB4C4802783}"/>
              </a:ext>
            </a:extLst>
          </p:cNvPr>
          <p:cNvSpPr>
            <a:spLocks noGrp="1"/>
          </p:cNvSpPr>
          <p:nvPr>
            <p:ph type="ftr" sz="quarter" idx="11"/>
          </p:nvPr>
        </p:nvSpPr>
        <p:spPr/>
        <p:txBody>
          <a:bodyPr/>
          <a:lstStyle/>
          <a:p>
            <a:r>
              <a:rPr lang="en-US"/>
              <a:t>Soar Workshop (c) 2024 Center for Integrated Cognition</a:t>
            </a:r>
            <a:endParaRPr lang="en-US" dirty="0"/>
          </a:p>
        </p:txBody>
      </p:sp>
      <p:sp>
        <p:nvSpPr>
          <p:cNvPr id="5" name="Slide Number Placeholder 4">
            <a:extLst>
              <a:ext uri="{FF2B5EF4-FFF2-40B4-BE49-F238E27FC236}">
                <a16:creationId xmlns:a16="http://schemas.microsoft.com/office/drawing/2014/main" id="{9E1EBD25-079B-154D-A968-650A17752783}"/>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1339941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407848-B6DF-8543-B2B0-E2C3D709D750}"/>
              </a:ext>
            </a:extLst>
          </p:cNvPr>
          <p:cNvSpPr>
            <a:spLocks noGrp="1"/>
          </p:cNvSpPr>
          <p:nvPr>
            <p:ph type="ftr" sz="quarter" idx="11"/>
          </p:nvPr>
        </p:nvSpPr>
        <p:spPr/>
        <p:txBody>
          <a:bodyPr/>
          <a:lstStyle/>
          <a:p>
            <a:r>
              <a:rPr lang="en-US"/>
              <a:t>Soar Workshop (c) 2024 Center for Integrated Cognition</a:t>
            </a:r>
            <a:endParaRPr lang="en-US" dirty="0"/>
          </a:p>
        </p:txBody>
      </p:sp>
      <p:sp>
        <p:nvSpPr>
          <p:cNvPr id="4" name="Slide Number Placeholder 3">
            <a:extLst>
              <a:ext uri="{FF2B5EF4-FFF2-40B4-BE49-F238E27FC236}">
                <a16:creationId xmlns:a16="http://schemas.microsoft.com/office/drawing/2014/main" id="{57477FF2-5581-3247-A41D-D7AB059B05AC}"/>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3319970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23F16-58A9-4E48-8A35-DFE4C9AFA7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97C8EA-20F0-504A-AFA6-B7B005C35B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30A530-A3D6-B842-B311-C4579BB6AE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3A6FDFB5-BB9B-7D4F-A817-BCA14E43A923}"/>
              </a:ext>
            </a:extLst>
          </p:cNvPr>
          <p:cNvSpPr>
            <a:spLocks noGrp="1"/>
          </p:cNvSpPr>
          <p:nvPr>
            <p:ph type="ftr" sz="quarter" idx="11"/>
          </p:nvPr>
        </p:nvSpPr>
        <p:spPr/>
        <p:txBody>
          <a:bodyPr/>
          <a:lstStyle/>
          <a:p>
            <a:r>
              <a:rPr lang="en-US"/>
              <a:t>Soar Workshop (c) 2024 Center for Integrated Cognition</a:t>
            </a:r>
            <a:endParaRPr lang="en-US" dirty="0"/>
          </a:p>
        </p:txBody>
      </p:sp>
      <p:sp>
        <p:nvSpPr>
          <p:cNvPr id="7" name="Slide Number Placeholder 6">
            <a:extLst>
              <a:ext uri="{FF2B5EF4-FFF2-40B4-BE49-F238E27FC236}">
                <a16:creationId xmlns:a16="http://schemas.microsoft.com/office/drawing/2014/main" id="{B0CDB600-3C57-A744-BAFD-E96038934B2E}"/>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756175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975FD-473A-1B46-8898-1D23F7324F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3D1938-14C3-8249-8D17-C1D8E97CAE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883881D2-0036-7D4F-B9B7-240B960262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CF467AA0-67E4-A043-BBA3-4D105A680082}"/>
              </a:ext>
            </a:extLst>
          </p:cNvPr>
          <p:cNvSpPr>
            <a:spLocks noGrp="1"/>
          </p:cNvSpPr>
          <p:nvPr>
            <p:ph type="ftr" sz="quarter" idx="11"/>
          </p:nvPr>
        </p:nvSpPr>
        <p:spPr/>
        <p:txBody>
          <a:bodyPr/>
          <a:lstStyle/>
          <a:p>
            <a:r>
              <a:rPr lang="en-US"/>
              <a:t>Soar Workshop (c) 2024 Center for Integrated Cognition</a:t>
            </a:r>
            <a:endParaRPr lang="en-US" dirty="0"/>
          </a:p>
        </p:txBody>
      </p:sp>
      <p:sp>
        <p:nvSpPr>
          <p:cNvPr id="7" name="Slide Number Placeholder 6">
            <a:extLst>
              <a:ext uri="{FF2B5EF4-FFF2-40B4-BE49-F238E27FC236}">
                <a16:creationId xmlns:a16="http://schemas.microsoft.com/office/drawing/2014/main" id="{DD4A0DF2-2E3E-FB47-9462-F6442537235F}"/>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2841507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696579-403A-2D49-854A-F302A0CCD307}"/>
              </a:ext>
            </a:extLst>
          </p:cNvPr>
          <p:cNvSpPr>
            <a:spLocks noGrp="1"/>
          </p:cNvSpPr>
          <p:nvPr>
            <p:ph type="title"/>
          </p:nvPr>
        </p:nvSpPr>
        <p:spPr>
          <a:xfrm>
            <a:off x="1902940" y="365125"/>
            <a:ext cx="9450859"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4BA885-C88A-8443-BEC5-6285044E51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8E62BFCA-B87E-4D49-9D40-90A0A822017C}"/>
              </a:ext>
            </a:extLst>
          </p:cNvPr>
          <p:cNvSpPr>
            <a:spLocks noGrp="1"/>
          </p:cNvSpPr>
          <p:nvPr>
            <p:ph type="ftr" sz="quarter" idx="3"/>
          </p:nvPr>
        </p:nvSpPr>
        <p:spPr>
          <a:xfrm>
            <a:off x="4038600" y="6591731"/>
            <a:ext cx="4114800" cy="228600"/>
          </a:xfrm>
          <a:prstGeom prst="rect">
            <a:avLst/>
          </a:prstGeom>
        </p:spPr>
        <p:txBody>
          <a:bodyPr vert="horz" lIns="91440" tIns="45720" rIns="91440" bIns="45720" rtlCol="0" anchor="ctr"/>
          <a:lstStyle>
            <a:lvl1pPr algn="ctr">
              <a:defRPr sz="10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Soar Workshop (c) 2024 Center for Integrated Cognition</a:t>
            </a:r>
            <a:endParaRPr lang="en-US" dirty="0"/>
          </a:p>
        </p:txBody>
      </p:sp>
      <p:sp>
        <p:nvSpPr>
          <p:cNvPr id="7" name="Rectangle 6">
            <a:extLst>
              <a:ext uri="{FF2B5EF4-FFF2-40B4-BE49-F238E27FC236}">
                <a16:creationId xmlns:a16="http://schemas.microsoft.com/office/drawing/2014/main" id="{B9C69BE9-79B8-3444-86D7-BD0CDEB294EB}"/>
              </a:ext>
            </a:extLst>
          </p:cNvPr>
          <p:cNvSpPr/>
          <p:nvPr userDrawn="1"/>
        </p:nvSpPr>
        <p:spPr>
          <a:xfrm>
            <a:off x="-22295" y="-12358"/>
            <a:ext cx="407504" cy="6885432"/>
          </a:xfrm>
          <a:prstGeom prst="rect">
            <a:avLst/>
          </a:prstGeom>
          <a:solidFill>
            <a:srgbClr val="ACA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AB7603F-716A-7640-8650-BC1C2787F571}"/>
              </a:ext>
            </a:extLst>
          </p:cNvPr>
          <p:cNvSpPr/>
          <p:nvPr userDrawn="1"/>
        </p:nvSpPr>
        <p:spPr>
          <a:xfrm>
            <a:off x="393581" y="-8241"/>
            <a:ext cx="150116" cy="6885432"/>
          </a:xfrm>
          <a:prstGeom prst="rect">
            <a:avLst/>
          </a:prstGeom>
          <a:solidFill>
            <a:srgbClr val="2D7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4C80CB11-A8CB-9B44-B1BE-A61179558FE6}"/>
              </a:ext>
            </a:extLst>
          </p:cNvPr>
          <p:cNvSpPr>
            <a:spLocks noGrp="1"/>
          </p:cNvSpPr>
          <p:nvPr>
            <p:ph type="sldNum" sz="quarter" idx="4"/>
          </p:nvPr>
        </p:nvSpPr>
        <p:spPr>
          <a:xfrm>
            <a:off x="12579" y="6476830"/>
            <a:ext cx="381000" cy="365125"/>
          </a:xfrm>
          <a:prstGeom prst="rect">
            <a:avLst/>
          </a:prstGeom>
        </p:spPr>
        <p:txBody>
          <a:bodyPr vert="horz" lIns="91440" tIns="45720" rIns="91440" bIns="45720" rtlCol="0" anchor="ctr"/>
          <a:lstStyle>
            <a:lvl1pPr algn="r">
              <a:defRPr sz="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B65E7EDF-9339-DF44-A240-6BDBFF05048D}" type="slidenum">
              <a:rPr lang="en-US" smtClean="0"/>
              <a:pPr/>
              <a:t>‹#›</a:t>
            </a:fld>
            <a:endParaRPr lang="en-US" dirty="0"/>
          </a:p>
        </p:txBody>
      </p:sp>
      <p:pic>
        <p:nvPicPr>
          <p:cNvPr id="10" name="Picture 9" descr="A picture containing logo&#10;&#10;Description automatically generated">
            <a:extLst>
              <a:ext uri="{FF2B5EF4-FFF2-40B4-BE49-F238E27FC236}">
                <a16:creationId xmlns:a16="http://schemas.microsoft.com/office/drawing/2014/main" id="{F53DB1AD-80EE-3140-B163-9C553C8105AA}"/>
              </a:ext>
            </a:extLst>
          </p:cNvPr>
          <p:cNvPicPr>
            <a:picLocks noChangeAspect="1"/>
          </p:cNvPicPr>
          <p:nvPr userDrawn="1"/>
        </p:nvPicPr>
        <p:blipFill rotWithShape="1">
          <a:blip r:embed="rId13"/>
          <a:srcRect l="6757" t="19438" r="57365" b="13617"/>
          <a:stretch/>
        </p:blipFill>
        <p:spPr>
          <a:xfrm>
            <a:off x="748639" y="547317"/>
            <a:ext cx="949358" cy="863540"/>
          </a:xfrm>
          <a:prstGeom prst="rect">
            <a:avLst/>
          </a:prstGeom>
        </p:spPr>
      </p:pic>
    </p:spTree>
    <p:extLst>
      <p:ext uri="{BB962C8B-B14F-4D97-AF65-F5344CB8AC3E}">
        <p14:creationId xmlns:p14="http://schemas.microsoft.com/office/powerpoint/2010/main" val="1973289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integratedcognition.a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rive.google.com/file/d/1UgHMgLLuHFYvYBiVCnXLkzIFwsAksjF6/view?usp=sharing" TargetMode="External"/><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drive.google.com/file/d/1UgHMgLLuHFYvYBiVCnXLkzIFwsAksjF6/view?usp=sharing" TargetMode="Externa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comments" Target="../comments/comment5.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300D3-8C13-3748-A9A7-B688F6C88AFA}"/>
              </a:ext>
            </a:extLst>
          </p:cNvPr>
          <p:cNvSpPr>
            <a:spLocks noGrp="1"/>
          </p:cNvSpPr>
          <p:nvPr>
            <p:ph type="ctrTitle"/>
          </p:nvPr>
        </p:nvSpPr>
        <p:spPr/>
        <p:txBody>
          <a:bodyPr>
            <a:normAutofit/>
          </a:bodyPr>
          <a:lstStyle/>
          <a:p>
            <a:pPr>
              <a:lnSpc>
                <a:spcPct val="100000"/>
              </a:lnSpc>
            </a:pPr>
            <a:r>
              <a:rPr lang="en-US" sz="3600" dirty="0"/>
              <a:t>Toward Constraint Compliant Planning and Goal Formulation</a:t>
            </a:r>
            <a:br>
              <a:rPr lang="en-US" sz="3600" dirty="0"/>
            </a:br>
            <a:endParaRPr lang="en-US" sz="3600" dirty="0"/>
          </a:p>
        </p:txBody>
      </p:sp>
      <p:sp>
        <p:nvSpPr>
          <p:cNvPr id="3" name="Subtitle 2">
            <a:extLst>
              <a:ext uri="{FF2B5EF4-FFF2-40B4-BE49-F238E27FC236}">
                <a16:creationId xmlns:a16="http://schemas.microsoft.com/office/drawing/2014/main" id="{3EF43E68-1249-204C-A48B-06B2A334260B}"/>
              </a:ext>
            </a:extLst>
          </p:cNvPr>
          <p:cNvSpPr>
            <a:spLocks noGrp="1"/>
          </p:cNvSpPr>
          <p:nvPr>
            <p:ph type="subTitle" idx="1"/>
          </p:nvPr>
        </p:nvSpPr>
        <p:spPr>
          <a:xfrm>
            <a:off x="5446464" y="3947288"/>
            <a:ext cx="5838851" cy="1655762"/>
          </a:xfrm>
        </p:spPr>
        <p:txBody>
          <a:bodyPr>
            <a:noAutofit/>
          </a:bodyPr>
          <a:lstStyle/>
          <a:p>
            <a:pPr>
              <a:lnSpc>
                <a:spcPct val="100000"/>
              </a:lnSpc>
            </a:pPr>
            <a:r>
              <a:rPr lang="en-US" dirty="0"/>
              <a:t>Steven Jones, Robert Wray</a:t>
            </a:r>
          </a:p>
          <a:p>
            <a:pPr>
              <a:lnSpc>
                <a:spcPct val="100000"/>
              </a:lnSpc>
            </a:pPr>
            <a:r>
              <a:rPr lang="en-US" dirty="0"/>
              <a:t>(steven.jones@cic.iqmri.org)</a:t>
            </a:r>
          </a:p>
          <a:p>
            <a:pPr>
              <a:lnSpc>
                <a:spcPct val="100000"/>
              </a:lnSpc>
            </a:pPr>
            <a:endParaRPr lang="en-US" b="1" dirty="0"/>
          </a:p>
          <a:p>
            <a:pPr>
              <a:lnSpc>
                <a:spcPct val="100000"/>
              </a:lnSpc>
            </a:pPr>
            <a:r>
              <a:rPr lang="en-US" b="1" dirty="0"/>
              <a:t>Soar Workshop </a:t>
            </a:r>
            <a:r>
              <a:rPr lang="en-US" dirty="0"/>
              <a:t>2024</a:t>
            </a:r>
            <a:endParaRPr lang="en-US" noProof="1"/>
          </a:p>
        </p:txBody>
      </p:sp>
      <p:sp>
        <p:nvSpPr>
          <p:cNvPr id="5" name="TextBox 4">
            <a:extLst>
              <a:ext uri="{FF2B5EF4-FFF2-40B4-BE49-F238E27FC236}">
                <a16:creationId xmlns:a16="http://schemas.microsoft.com/office/drawing/2014/main" id="{5F467A95-1328-B543-B3B0-8FB8BF0F3106}"/>
              </a:ext>
            </a:extLst>
          </p:cNvPr>
          <p:cNvSpPr txBox="1"/>
          <p:nvPr/>
        </p:nvSpPr>
        <p:spPr>
          <a:xfrm>
            <a:off x="1593448" y="5128378"/>
            <a:ext cx="3164648" cy="461665"/>
          </a:xfrm>
          <a:prstGeom prst="rect">
            <a:avLst/>
          </a:prstGeom>
          <a:noFill/>
        </p:spPr>
        <p:txBody>
          <a:bodyPr wrap="none" rtlCol="0">
            <a:spAutoFit/>
          </a:bodyPr>
          <a:lstStyle/>
          <a:p>
            <a:pPr algn="ctr">
              <a:spcBef>
                <a:spcPts val="1000"/>
              </a:spcBef>
            </a:pPr>
            <a:r>
              <a:rPr lang="en-US" sz="2400" dirty="0">
                <a:solidFill>
                  <a:srgbClr val="164472"/>
                </a:solidFill>
                <a:latin typeface="Helvetica Neue" panose="02000503000000020004" pitchFamily="2" charset="0"/>
                <a:ea typeface="Helvetica Neue" panose="020005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integratedcognition.ai</a:t>
            </a:r>
            <a:endParaRPr lang="en-US" sz="2400" dirty="0">
              <a:solidFill>
                <a:srgbClr val="16447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TextBox 5">
            <a:extLst>
              <a:ext uri="{FF2B5EF4-FFF2-40B4-BE49-F238E27FC236}">
                <a16:creationId xmlns:a16="http://schemas.microsoft.com/office/drawing/2014/main" id="{3165E71E-BA2D-D84F-9D0D-279BD639C237}"/>
              </a:ext>
            </a:extLst>
          </p:cNvPr>
          <p:cNvSpPr txBox="1"/>
          <p:nvPr/>
        </p:nvSpPr>
        <p:spPr>
          <a:xfrm>
            <a:off x="7878961" y="6332946"/>
            <a:ext cx="3518271" cy="523220"/>
          </a:xfrm>
          <a:prstGeom prst="rect">
            <a:avLst/>
          </a:prstGeom>
          <a:noFill/>
        </p:spPr>
        <p:txBody>
          <a:bodyPr wrap="non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Accepted for presentation at ACS2024.</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Preprint: https://</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arxiv.org</a:t>
            </a:r>
            <a:r>
              <a:rPr lang="en-US" sz="1400" dirty="0">
                <a:latin typeface="Helvetica Neue" panose="02000503000000020004" pitchFamily="2" charset="0"/>
                <a:ea typeface="Helvetica Neue" panose="02000503000000020004" pitchFamily="2" charset="0"/>
                <a:cs typeface="Helvetica Neue" panose="02000503000000020004" pitchFamily="2" charset="0"/>
              </a:rPr>
              <a:t>/abs/2405.12862</a:t>
            </a:r>
          </a:p>
        </p:txBody>
      </p:sp>
    </p:spTree>
    <p:extLst>
      <p:ext uri="{BB962C8B-B14F-4D97-AF65-F5344CB8AC3E}">
        <p14:creationId xmlns:p14="http://schemas.microsoft.com/office/powerpoint/2010/main" val="3288216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7575052-CC6B-EF53-1228-1ED0E6F0AF85}"/>
              </a:ext>
            </a:extLst>
          </p:cNvPr>
          <p:cNvSpPr>
            <a:spLocks noGrp="1"/>
          </p:cNvSpPr>
          <p:nvPr>
            <p:ph type="body" idx="1"/>
          </p:nvPr>
        </p:nvSpPr>
        <p:spPr>
          <a:xfrm>
            <a:off x="839788" y="2027154"/>
            <a:ext cx="5157787" cy="823912"/>
          </a:xfrm>
        </p:spPr>
        <p:txBody>
          <a:bodyPr>
            <a:noAutofit/>
          </a:bodyPr>
          <a:lstStyle/>
          <a:p>
            <a:pPr>
              <a:lnSpc>
                <a:spcPct val="120000"/>
              </a:lnSpc>
            </a:pPr>
            <a:r>
              <a:rPr lang="en-US" sz="2000" dirty="0"/>
              <a:t>Deontology: What if I’ll run out of battery and fail to complete the patrol?</a:t>
            </a:r>
          </a:p>
        </p:txBody>
      </p:sp>
      <p:pic>
        <p:nvPicPr>
          <p:cNvPr id="16" name="Content Placeholder 15">
            <a:extLst>
              <a:ext uri="{FF2B5EF4-FFF2-40B4-BE49-F238E27FC236}">
                <a16:creationId xmlns:a16="http://schemas.microsoft.com/office/drawing/2014/main" id="{8257CA6F-59CC-E46A-2898-8AAA7160CB1B}"/>
              </a:ext>
            </a:extLst>
          </p:cNvPr>
          <p:cNvPicPr>
            <a:picLocks noGrp="1" noChangeAspect="1"/>
          </p:cNvPicPr>
          <p:nvPr>
            <p:ph sz="half" idx="2"/>
          </p:nvPr>
        </p:nvPicPr>
        <p:blipFill>
          <a:blip r:embed="rId2"/>
          <a:stretch>
            <a:fillRect/>
          </a:stretch>
        </p:blipFill>
        <p:spPr>
          <a:xfrm>
            <a:off x="1217401" y="3059799"/>
            <a:ext cx="4005072" cy="3199454"/>
          </a:xfrm>
        </p:spPr>
      </p:pic>
      <p:sp>
        <p:nvSpPr>
          <p:cNvPr id="11" name="Text Placeholder 10">
            <a:extLst>
              <a:ext uri="{FF2B5EF4-FFF2-40B4-BE49-F238E27FC236}">
                <a16:creationId xmlns:a16="http://schemas.microsoft.com/office/drawing/2014/main" id="{54BD0E55-202C-ACCE-5DC1-53872DE8A9A4}"/>
              </a:ext>
            </a:extLst>
          </p:cNvPr>
          <p:cNvSpPr>
            <a:spLocks noGrp="1"/>
          </p:cNvSpPr>
          <p:nvPr>
            <p:ph type="body" sz="quarter" idx="3"/>
          </p:nvPr>
        </p:nvSpPr>
        <p:spPr>
          <a:xfrm>
            <a:off x="6172200" y="2027154"/>
            <a:ext cx="5183188" cy="823912"/>
          </a:xfrm>
        </p:spPr>
        <p:txBody>
          <a:bodyPr>
            <a:noAutofit/>
          </a:bodyPr>
          <a:lstStyle/>
          <a:p>
            <a:pPr>
              <a:lnSpc>
                <a:spcPct val="120000"/>
              </a:lnSpc>
            </a:pPr>
            <a:r>
              <a:rPr lang="en-US" sz="2000" dirty="0"/>
              <a:t>Utilitarianism: Why consider the constraint if I won’t ever move around people?</a:t>
            </a:r>
          </a:p>
        </p:txBody>
      </p:sp>
      <p:sp>
        <p:nvSpPr>
          <p:cNvPr id="4" name="Footer Placeholder 3">
            <a:extLst>
              <a:ext uri="{FF2B5EF4-FFF2-40B4-BE49-F238E27FC236}">
                <a16:creationId xmlns:a16="http://schemas.microsoft.com/office/drawing/2014/main" id="{14986940-B09B-20F9-672D-3AC638BF6355}"/>
              </a:ext>
            </a:extLst>
          </p:cNvPr>
          <p:cNvSpPr>
            <a:spLocks noGrp="1"/>
          </p:cNvSpPr>
          <p:nvPr>
            <p:ph type="ftr" sz="quarter" idx="11"/>
          </p:nvPr>
        </p:nvSpPr>
        <p:spPr/>
        <p:txBody>
          <a:bodyPr/>
          <a:lstStyle/>
          <a:p>
            <a:r>
              <a:rPr lang="en-US"/>
              <a:t>Soar Workshop (c) 2024 Center for Integrated Cognition</a:t>
            </a:r>
            <a:endParaRPr lang="en-US" dirty="0"/>
          </a:p>
        </p:txBody>
      </p:sp>
      <p:sp>
        <p:nvSpPr>
          <p:cNvPr id="5" name="Slide Number Placeholder 4">
            <a:extLst>
              <a:ext uri="{FF2B5EF4-FFF2-40B4-BE49-F238E27FC236}">
                <a16:creationId xmlns:a16="http://schemas.microsoft.com/office/drawing/2014/main" id="{F2327ABB-5C98-CFAA-9F5E-DB81878940DE}"/>
              </a:ext>
            </a:extLst>
          </p:cNvPr>
          <p:cNvSpPr>
            <a:spLocks noGrp="1"/>
          </p:cNvSpPr>
          <p:nvPr>
            <p:ph type="sldNum" sz="quarter" idx="12"/>
          </p:nvPr>
        </p:nvSpPr>
        <p:spPr/>
        <p:txBody>
          <a:bodyPr/>
          <a:lstStyle/>
          <a:p>
            <a:fld id="{B65E7EDF-9339-DF44-A240-6BDBFF05048D}" type="slidenum">
              <a:rPr lang="en-US" smtClean="0"/>
              <a:pPr/>
              <a:t>10</a:t>
            </a:fld>
            <a:endParaRPr lang="en-US" dirty="0"/>
          </a:p>
        </p:txBody>
      </p:sp>
      <p:sp>
        <p:nvSpPr>
          <p:cNvPr id="13" name="Title 1">
            <a:extLst>
              <a:ext uri="{FF2B5EF4-FFF2-40B4-BE49-F238E27FC236}">
                <a16:creationId xmlns:a16="http://schemas.microsoft.com/office/drawing/2014/main" id="{E1F60992-2F9D-2374-37D4-8719048715FC}"/>
              </a:ext>
            </a:extLst>
          </p:cNvPr>
          <p:cNvSpPr>
            <a:spLocks noGrp="1"/>
          </p:cNvSpPr>
          <p:nvPr>
            <p:ph type="title"/>
          </p:nvPr>
        </p:nvSpPr>
        <p:spPr>
          <a:xfrm>
            <a:off x="1902940" y="365125"/>
            <a:ext cx="9450859" cy="1325563"/>
          </a:xfrm>
        </p:spPr>
        <p:txBody>
          <a:bodyPr/>
          <a:lstStyle/>
          <a:p>
            <a:r>
              <a:rPr lang="en-US" dirty="0"/>
              <a:t>A Need for Metacognitive Monitoring</a:t>
            </a:r>
          </a:p>
        </p:txBody>
      </p:sp>
      <p:pic>
        <p:nvPicPr>
          <p:cNvPr id="14" name="Content Placeholder 6">
            <a:extLst>
              <a:ext uri="{FF2B5EF4-FFF2-40B4-BE49-F238E27FC236}">
                <a16:creationId xmlns:a16="http://schemas.microsoft.com/office/drawing/2014/main" id="{203EE467-EEE6-E93A-840C-A99733659E89}"/>
              </a:ext>
            </a:extLst>
          </p:cNvPr>
          <p:cNvPicPr>
            <a:picLocks noGrp="1" noChangeAspect="1"/>
          </p:cNvPicPr>
          <p:nvPr>
            <p:ph sz="quarter" idx="4"/>
          </p:nvPr>
        </p:nvPicPr>
        <p:blipFill>
          <a:blip r:embed="rId3"/>
          <a:stretch>
            <a:fillRect/>
          </a:stretch>
        </p:blipFill>
        <p:spPr>
          <a:xfrm>
            <a:off x="6683406" y="3059799"/>
            <a:ext cx="4032258" cy="3200400"/>
          </a:xfrm>
        </p:spPr>
      </p:pic>
    </p:spTree>
    <p:extLst>
      <p:ext uri="{BB962C8B-B14F-4D97-AF65-F5344CB8AC3E}">
        <p14:creationId xmlns:p14="http://schemas.microsoft.com/office/powerpoint/2010/main" val="1894559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8BE57-1681-E4E6-350A-CFCC4B557003}"/>
              </a:ext>
            </a:extLst>
          </p:cNvPr>
          <p:cNvSpPr>
            <a:spLocks noGrp="1"/>
          </p:cNvSpPr>
          <p:nvPr>
            <p:ph type="title"/>
          </p:nvPr>
        </p:nvSpPr>
        <p:spPr/>
        <p:txBody>
          <a:bodyPr/>
          <a:lstStyle/>
          <a:p>
            <a:r>
              <a:rPr lang="en-US" dirty="0"/>
              <a:t>Deontology + Metacognition</a:t>
            </a:r>
          </a:p>
        </p:txBody>
      </p:sp>
      <p:sp>
        <p:nvSpPr>
          <p:cNvPr id="3" name="Content Placeholder 2">
            <a:extLst>
              <a:ext uri="{FF2B5EF4-FFF2-40B4-BE49-F238E27FC236}">
                <a16:creationId xmlns:a16="http://schemas.microsoft.com/office/drawing/2014/main" id="{28D58502-B2B8-3581-DDC3-161668539B3C}"/>
              </a:ext>
            </a:extLst>
          </p:cNvPr>
          <p:cNvSpPr>
            <a:spLocks noGrp="1"/>
          </p:cNvSpPr>
          <p:nvPr>
            <p:ph idx="1"/>
          </p:nvPr>
        </p:nvSpPr>
        <p:spPr/>
        <p:txBody>
          <a:bodyPr/>
          <a:lstStyle/>
          <a:p>
            <a:r>
              <a:rPr lang="en-US" dirty="0"/>
              <a:t>If every path that avoids people leads to failing patrol, increment the number of people you are allowed to potentially disrupt</a:t>
            </a:r>
          </a:p>
          <a:p>
            <a:r>
              <a:rPr lang="en-US" dirty="0"/>
              <a:t>Tests “exhaustion-failure” in Soar’s default rules</a:t>
            </a:r>
          </a:p>
          <a:p>
            <a:endParaRPr lang="en-US" dirty="0"/>
          </a:p>
        </p:txBody>
      </p:sp>
      <p:sp>
        <p:nvSpPr>
          <p:cNvPr id="4" name="Footer Placeholder 3">
            <a:extLst>
              <a:ext uri="{FF2B5EF4-FFF2-40B4-BE49-F238E27FC236}">
                <a16:creationId xmlns:a16="http://schemas.microsoft.com/office/drawing/2014/main" id="{3AEB1912-8485-1DE2-FC21-2DB774136640}"/>
              </a:ext>
            </a:extLst>
          </p:cNvPr>
          <p:cNvSpPr>
            <a:spLocks noGrp="1"/>
          </p:cNvSpPr>
          <p:nvPr>
            <p:ph type="ftr" sz="quarter" idx="11"/>
          </p:nvPr>
        </p:nvSpPr>
        <p:spPr/>
        <p:txBody>
          <a:bodyPr/>
          <a:lstStyle/>
          <a:p>
            <a:r>
              <a:rPr lang="en-US" dirty="0"/>
              <a:t>Soar Workshop (c) 2024 Center for Integrated Cognition</a:t>
            </a:r>
          </a:p>
        </p:txBody>
      </p:sp>
      <p:sp>
        <p:nvSpPr>
          <p:cNvPr id="5" name="Slide Number Placeholder 4">
            <a:extLst>
              <a:ext uri="{FF2B5EF4-FFF2-40B4-BE49-F238E27FC236}">
                <a16:creationId xmlns:a16="http://schemas.microsoft.com/office/drawing/2014/main" id="{31F42331-2641-C4F8-9A9E-8DCC6FAAAC7D}"/>
              </a:ext>
            </a:extLst>
          </p:cNvPr>
          <p:cNvSpPr>
            <a:spLocks noGrp="1"/>
          </p:cNvSpPr>
          <p:nvPr>
            <p:ph type="sldNum" sz="quarter" idx="12"/>
          </p:nvPr>
        </p:nvSpPr>
        <p:spPr/>
        <p:txBody>
          <a:bodyPr/>
          <a:lstStyle/>
          <a:p>
            <a:fld id="{B65E7EDF-9339-DF44-A240-6BDBFF05048D}" type="slidenum">
              <a:rPr lang="en-US" smtClean="0"/>
              <a:pPr/>
              <a:t>11</a:t>
            </a:fld>
            <a:endParaRPr lang="en-US" dirty="0"/>
          </a:p>
        </p:txBody>
      </p:sp>
      <p:pic>
        <p:nvPicPr>
          <p:cNvPr id="6" name="Picture 5">
            <a:extLst>
              <a:ext uri="{FF2B5EF4-FFF2-40B4-BE49-F238E27FC236}">
                <a16:creationId xmlns:a16="http://schemas.microsoft.com/office/drawing/2014/main" id="{68EA8634-C823-D9CE-9B3F-C2AB2E9BCE47}"/>
              </a:ext>
            </a:extLst>
          </p:cNvPr>
          <p:cNvPicPr>
            <a:picLocks noChangeAspect="1"/>
          </p:cNvPicPr>
          <p:nvPr/>
        </p:nvPicPr>
        <p:blipFill>
          <a:blip r:embed="rId2"/>
          <a:srcRect/>
          <a:stretch/>
        </p:blipFill>
        <p:spPr>
          <a:xfrm>
            <a:off x="6908619" y="3678454"/>
            <a:ext cx="3393547" cy="2712071"/>
          </a:xfrm>
          <a:prstGeom prst="rect">
            <a:avLst/>
          </a:prstGeom>
        </p:spPr>
      </p:pic>
      <p:pic>
        <p:nvPicPr>
          <p:cNvPr id="7" name="Picture 6">
            <a:extLst>
              <a:ext uri="{FF2B5EF4-FFF2-40B4-BE49-F238E27FC236}">
                <a16:creationId xmlns:a16="http://schemas.microsoft.com/office/drawing/2014/main" id="{FDBA5909-7C44-A700-3C12-228D0D1C1973}"/>
              </a:ext>
            </a:extLst>
          </p:cNvPr>
          <p:cNvPicPr>
            <a:picLocks noChangeAspect="1"/>
          </p:cNvPicPr>
          <p:nvPr/>
        </p:nvPicPr>
        <p:blipFill>
          <a:blip r:embed="rId3"/>
          <a:srcRect/>
          <a:stretch/>
        </p:blipFill>
        <p:spPr>
          <a:xfrm>
            <a:off x="1889833" y="3678454"/>
            <a:ext cx="3393548" cy="2712072"/>
          </a:xfrm>
          <a:prstGeom prst="rect">
            <a:avLst/>
          </a:prstGeom>
        </p:spPr>
      </p:pic>
      <p:cxnSp>
        <p:nvCxnSpPr>
          <p:cNvPr id="8" name="Straight Arrow Connector 7">
            <a:extLst>
              <a:ext uri="{FF2B5EF4-FFF2-40B4-BE49-F238E27FC236}">
                <a16:creationId xmlns:a16="http://schemas.microsoft.com/office/drawing/2014/main" id="{EC0FBC0B-3EC4-77AA-B2F6-57FCE10AD8C6}"/>
              </a:ext>
            </a:extLst>
          </p:cNvPr>
          <p:cNvCxnSpPr/>
          <p:nvPr/>
        </p:nvCxnSpPr>
        <p:spPr>
          <a:xfrm>
            <a:off x="5412441" y="5034490"/>
            <a:ext cx="1284194" cy="0"/>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69726EE-1763-A672-DD34-2661DD3E761B}"/>
              </a:ext>
            </a:extLst>
          </p:cNvPr>
          <p:cNvSpPr txBox="1"/>
          <p:nvPr/>
        </p:nvSpPr>
        <p:spPr>
          <a:xfrm>
            <a:off x="5539974" y="4710063"/>
            <a:ext cx="1029128" cy="369332"/>
          </a:xfrm>
          <a:prstGeom prst="rect">
            <a:avLst/>
          </a:prstGeom>
          <a:noFill/>
        </p:spPr>
        <p:txBody>
          <a:bodyPr wrap="none" rtlCol="0">
            <a:spAutoFit/>
          </a:bodyPr>
          <a:lstStyle/>
          <a:p>
            <a:r>
              <a:rPr lang="en-US" dirty="0"/>
              <a:t>becomes</a:t>
            </a:r>
          </a:p>
        </p:txBody>
      </p:sp>
    </p:spTree>
    <p:extLst>
      <p:ext uri="{BB962C8B-B14F-4D97-AF65-F5344CB8AC3E}">
        <p14:creationId xmlns:p14="http://schemas.microsoft.com/office/powerpoint/2010/main" val="2262174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D72DE-2219-4A2D-EE09-30ED02FCBFFB}"/>
              </a:ext>
            </a:extLst>
          </p:cNvPr>
          <p:cNvSpPr>
            <a:spLocks noGrp="1"/>
          </p:cNvSpPr>
          <p:nvPr>
            <p:ph type="title"/>
          </p:nvPr>
        </p:nvSpPr>
        <p:spPr/>
        <p:txBody>
          <a:bodyPr/>
          <a:lstStyle/>
          <a:p>
            <a:r>
              <a:rPr lang="en-US" dirty="0"/>
              <a:t>Utilitarianism + Metacognition</a:t>
            </a:r>
          </a:p>
        </p:txBody>
      </p:sp>
      <p:sp>
        <p:nvSpPr>
          <p:cNvPr id="3" name="Content Placeholder 2">
            <a:extLst>
              <a:ext uri="{FF2B5EF4-FFF2-40B4-BE49-F238E27FC236}">
                <a16:creationId xmlns:a16="http://schemas.microsoft.com/office/drawing/2014/main" id="{1C25E615-6B37-77B5-2399-13DBAE487D7D}"/>
              </a:ext>
            </a:extLst>
          </p:cNvPr>
          <p:cNvSpPr>
            <a:spLocks noGrp="1"/>
          </p:cNvSpPr>
          <p:nvPr>
            <p:ph idx="1"/>
          </p:nvPr>
        </p:nvSpPr>
        <p:spPr/>
        <p:txBody>
          <a:bodyPr/>
          <a:lstStyle/>
          <a:p>
            <a:r>
              <a:rPr lang="en-US" dirty="0"/>
              <a:t>If there is plenty of spare movement available and the encoded cost to entering an occupied cell is low (&lt; 4) and the current plan is to disrupt people, replan with higher (5) cost</a:t>
            </a:r>
          </a:p>
          <a:p>
            <a:r>
              <a:rPr lang="en-US" dirty="0"/>
              <a:t>What would be “success” in default rules now has above tests</a:t>
            </a:r>
          </a:p>
          <a:p>
            <a:endParaRPr lang="en-US" dirty="0"/>
          </a:p>
        </p:txBody>
      </p:sp>
      <p:sp>
        <p:nvSpPr>
          <p:cNvPr id="4" name="Footer Placeholder 3">
            <a:extLst>
              <a:ext uri="{FF2B5EF4-FFF2-40B4-BE49-F238E27FC236}">
                <a16:creationId xmlns:a16="http://schemas.microsoft.com/office/drawing/2014/main" id="{4514FD3B-B049-1A82-7D9D-00885F1FB180}"/>
              </a:ext>
            </a:extLst>
          </p:cNvPr>
          <p:cNvSpPr>
            <a:spLocks noGrp="1"/>
          </p:cNvSpPr>
          <p:nvPr>
            <p:ph type="ftr" sz="quarter" idx="11"/>
          </p:nvPr>
        </p:nvSpPr>
        <p:spPr/>
        <p:txBody>
          <a:bodyPr/>
          <a:lstStyle/>
          <a:p>
            <a:r>
              <a:rPr lang="en-US"/>
              <a:t>Soar Workshop (c) 2024 Center for Integrated Cognition</a:t>
            </a:r>
            <a:endParaRPr lang="en-US" dirty="0"/>
          </a:p>
        </p:txBody>
      </p:sp>
      <p:sp>
        <p:nvSpPr>
          <p:cNvPr id="5" name="Slide Number Placeholder 4">
            <a:extLst>
              <a:ext uri="{FF2B5EF4-FFF2-40B4-BE49-F238E27FC236}">
                <a16:creationId xmlns:a16="http://schemas.microsoft.com/office/drawing/2014/main" id="{A4CB3DD7-4976-5DAD-6183-7C9357A6AE1A}"/>
              </a:ext>
            </a:extLst>
          </p:cNvPr>
          <p:cNvSpPr>
            <a:spLocks noGrp="1"/>
          </p:cNvSpPr>
          <p:nvPr>
            <p:ph type="sldNum" sz="quarter" idx="12"/>
          </p:nvPr>
        </p:nvSpPr>
        <p:spPr/>
        <p:txBody>
          <a:bodyPr/>
          <a:lstStyle/>
          <a:p>
            <a:fld id="{B65E7EDF-9339-DF44-A240-6BDBFF05048D}" type="slidenum">
              <a:rPr lang="en-US" smtClean="0"/>
              <a:pPr/>
              <a:t>12</a:t>
            </a:fld>
            <a:endParaRPr lang="en-US" dirty="0"/>
          </a:p>
        </p:txBody>
      </p:sp>
      <p:pic>
        <p:nvPicPr>
          <p:cNvPr id="6" name="Picture 5">
            <a:extLst>
              <a:ext uri="{FF2B5EF4-FFF2-40B4-BE49-F238E27FC236}">
                <a16:creationId xmlns:a16="http://schemas.microsoft.com/office/drawing/2014/main" id="{F2FFFA94-0368-36CF-2AF7-C2C6D896908F}"/>
              </a:ext>
            </a:extLst>
          </p:cNvPr>
          <p:cNvPicPr>
            <a:picLocks noChangeAspect="1"/>
          </p:cNvPicPr>
          <p:nvPr/>
        </p:nvPicPr>
        <p:blipFill>
          <a:blip r:embed="rId2"/>
          <a:srcRect/>
          <a:stretch/>
        </p:blipFill>
        <p:spPr>
          <a:xfrm>
            <a:off x="6896892" y="3678454"/>
            <a:ext cx="3417002" cy="2712071"/>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1B456A02-5543-A9AD-DF7C-F87A304B67E5}"/>
              </a:ext>
            </a:extLst>
          </p:cNvPr>
          <p:cNvPicPr>
            <a:picLocks noChangeAspect="1"/>
          </p:cNvPicPr>
          <p:nvPr/>
        </p:nvPicPr>
        <p:blipFill>
          <a:blip r:embed="rId3"/>
          <a:stretch>
            <a:fillRect/>
          </a:stretch>
        </p:blipFill>
        <p:spPr>
          <a:xfrm>
            <a:off x="1878106" y="3678454"/>
            <a:ext cx="3417002" cy="2712072"/>
          </a:xfrm>
          <a:prstGeom prst="rect">
            <a:avLst/>
          </a:prstGeom>
        </p:spPr>
      </p:pic>
      <p:cxnSp>
        <p:nvCxnSpPr>
          <p:cNvPr id="12" name="Straight Arrow Connector 11">
            <a:extLst>
              <a:ext uri="{FF2B5EF4-FFF2-40B4-BE49-F238E27FC236}">
                <a16:creationId xmlns:a16="http://schemas.microsoft.com/office/drawing/2014/main" id="{5F9BD2AD-09EB-2950-33ED-D386DE8D620D}"/>
              </a:ext>
            </a:extLst>
          </p:cNvPr>
          <p:cNvCxnSpPr/>
          <p:nvPr/>
        </p:nvCxnSpPr>
        <p:spPr>
          <a:xfrm>
            <a:off x="5412441" y="5034490"/>
            <a:ext cx="1284194" cy="0"/>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48DE10F-84DD-A312-B0BE-4A3710DD2E42}"/>
              </a:ext>
            </a:extLst>
          </p:cNvPr>
          <p:cNvSpPr txBox="1"/>
          <p:nvPr/>
        </p:nvSpPr>
        <p:spPr>
          <a:xfrm>
            <a:off x="5539974" y="4710063"/>
            <a:ext cx="1029128" cy="369332"/>
          </a:xfrm>
          <a:prstGeom prst="rect">
            <a:avLst/>
          </a:prstGeom>
          <a:noFill/>
        </p:spPr>
        <p:txBody>
          <a:bodyPr wrap="none" rtlCol="0">
            <a:spAutoFit/>
          </a:bodyPr>
          <a:lstStyle/>
          <a:p>
            <a:r>
              <a:rPr lang="en-US" dirty="0"/>
              <a:t>becomes</a:t>
            </a:r>
          </a:p>
        </p:txBody>
      </p:sp>
    </p:spTree>
    <p:extLst>
      <p:ext uri="{BB962C8B-B14F-4D97-AF65-F5344CB8AC3E}">
        <p14:creationId xmlns:p14="http://schemas.microsoft.com/office/powerpoint/2010/main" val="625892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27B27-BBAA-BE90-AA32-36B61B5F53DE}"/>
              </a:ext>
            </a:extLst>
          </p:cNvPr>
          <p:cNvSpPr>
            <a:spLocks noGrp="1"/>
          </p:cNvSpPr>
          <p:nvPr>
            <p:ph type="title"/>
          </p:nvPr>
        </p:nvSpPr>
        <p:spPr/>
        <p:txBody>
          <a:bodyPr/>
          <a:lstStyle/>
          <a:p>
            <a:r>
              <a:rPr lang="en-US" dirty="0"/>
              <a:t>Summary Results from Exploration</a:t>
            </a:r>
          </a:p>
        </p:txBody>
      </p:sp>
      <p:sp>
        <p:nvSpPr>
          <p:cNvPr id="4" name="Footer Placeholder 3">
            <a:extLst>
              <a:ext uri="{FF2B5EF4-FFF2-40B4-BE49-F238E27FC236}">
                <a16:creationId xmlns:a16="http://schemas.microsoft.com/office/drawing/2014/main" id="{F328C4B3-D52E-72D1-ABB7-42628119720F}"/>
              </a:ext>
            </a:extLst>
          </p:cNvPr>
          <p:cNvSpPr>
            <a:spLocks noGrp="1"/>
          </p:cNvSpPr>
          <p:nvPr>
            <p:ph type="ftr" sz="quarter" idx="11"/>
          </p:nvPr>
        </p:nvSpPr>
        <p:spPr/>
        <p:txBody>
          <a:bodyPr/>
          <a:lstStyle/>
          <a:p>
            <a:r>
              <a:rPr lang="en-US"/>
              <a:t>Soar Workshop (c) 2024 Center for Integrated Cognition</a:t>
            </a:r>
            <a:endParaRPr lang="en-US" dirty="0"/>
          </a:p>
        </p:txBody>
      </p:sp>
      <p:sp>
        <p:nvSpPr>
          <p:cNvPr id="5" name="Slide Number Placeholder 4">
            <a:extLst>
              <a:ext uri="{FF2B5EF4-FFF2-40B4-BE49-F238E27FC236}">
                <a16:creationId xmlns:a16="http://schemas.microsoft.com/office/drawing/2014/main" id="{4241095E-CE0A-C158-821A-C1B0183FA124}"/>
              </a:ext>
            </a:extLst>
          </p:cNvPr>
          <p:cNvSpPr>
            <a:spLocks noGrp="1"/>
          </p:cNvSpPr>
          <p:nvPr>
            <p:ph type="sldNum" sz="quarter" idx="12"/>
          </p:nvPr>
        </p:nvSpPr>
        <p:spPr/>
        <p:txBody>
          <a:bodyPr/>
          <a:lstStyle/>
          <a:p>
            <a:fld id="{B65E7EDF-9339-DF44-A240-6BDBFF05048D}" type="slidenum">
              <a:rPr lang="en-US" smtClean="0"/>
              <a:pPr/>
              <a:t>13</a:t>
            </a:fld>
            <a:endParaRPr lang="en-US" dirty="0"/>
          </a:p>
        </p:txBody>
      </p:sp>
      <p:pic>
        <p:nvPicPr>
          <p:cNvPr id="7" name="Picture 6">
            <a:extLst>
              <a:ext uri="{FF2B5EF4-FFF2-40B4-BE49-F238E27FC236}">
                <a16:creationId xmlns:a16="http://schemas.microsoft.com/office/drawing/2014/main" id="{74D2E16B-DA2A-7B7C-DBCB-F5F892EA3B84}"/>
              </a:ext>
            </a:extLst>
          </p:cNvPr>
          <p:cNvPicPr>
            <a:picLocks noChangeAspect="1"/>
          </p:cNvPicPr>
          <p:nvPr/>
        </p:nvPicPr>
        <p:blipFill>
          <a:blip r:embed="rId2"/>
          <a:stretch>
            <a:fillRect/>
          </a:stretch>
        </p:blipFill>
        <p:spPr>
          <a:xfrm>
            <a:off x="3969775" y="2367528"/>
            <a:ext cx="7725853" cy="3267531"/>
          </a:xfrm>
          <a:prstGeom prst="rect">
            <a:avLst/>
          </a:prstGeom>
        </p:spPr>
      </p:pic>
      <p:pic>
        <p:nvPicPr>
          <p:cNvPr id="6" name="Picture 5">
            <a:extLst>
              <a:ext uri="{FF2B5EF4-FFF2-40B4-BE49-F238E27FC236}">
                <a16:creationId xmlns:a16="http://schemas.microsoft.com/office/drawing/2014/main" id="{6DA99D9D-F73E-620B-5439-F2F5AA0E2661}"/>
              </a:ext>
            </a:extLst>
          </p:cNvPr>
          <p:cNvPicPr>
            <a:picLocks noChangeAspect="1"/>
          </p:cNvPicPr>
          <p:nvPr/>
        </p:nvPicPr>
        <p:blipFill>
          <a:blip r:embed="rId3"/>
          <a:stretch>
            <a:fillRect/>
          </a:stretch>
        </p:blipFill>
        <p:spPr>
          <a:xfrm>
            <a:off x="651671" y="3998441"/>
            <a:ext cx="3008897" cy="243002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8DE62784-8444-6BA4-9189-49F420EC3DBF}"/>
              </a:ext>
            </a:extLst>
          </p:cNvPr>
          <p:cNvPicPr>
            <a:picLocks noChangeAspect="1"/>
          </p:cNvPicPr>
          <p:nvPr/>
        </p:nvPicPr>
        <p:blipFill>
          <a:blip r:embed="rId4"/>
          <a:stretch>
            <a:fillRect/>
          </a:stretch>
        </p:blipFill>
        <p:spPr>
          <a:xfrm>
            <a:off x="702325" y="1663792"/>
            <a:ext cx="2907591" cy="2307753"/>
          </a:xfrm>
          <a:prstGeom prst="rect">
            <a:avLst/>
          </a:prstGeom>
        </p:spPr>
      </p:pic>
    </p:spTree>
    <p:extLst>
      <p:ext uri="{BB962C8B-B14F-4D97-AF65-F5344CB8AC3E}">
        <p14:creationId xmlns:p14="http://schemas.microsoft.com/office/powerpoint/2010/main" val="3406932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E4A3C-31CF-3727-241A-B27437FC69FB}"/>
              </a:ext>
            </a:extLst>
          </p:cNvPr>
          <p:cNvSpPr>
            <a:spLocks noGrp="1"/>
          </p:cNvSpPr>
          <p:nvPr>
            <p:ph type="title"/>
          </p:nvPr>
        </p:nvSpPr>
        <p:spPr/>
        <p:txBody>
          <a:bodyPr/>
          <a:lstStyle/>
          <a:p>
            <a:r>
              <a:rPr lang="en-US" dirty="0"/>
              <a:t>Building on the Initial Exploration</a:t>
            </a:r>
          </a:p>
        </p:txBody>
      </p:sp>
      <p:sp>
        <p:nvSpPr>
          <p:cNvPr id="3" name="Content Placeholder 2">
            <a:extLst>
              <a:ext uri="{FF2B5EF4-FFF2-40B4-BE49-F238E27FC236}">
                <a16:creationId xmlns:a16="http://schemas.microsoft.com/office/drawing/2014/main" id="{E068062F-1A37-576B-9001-B0BC1436AD9B}"/>
              </a:ext>
            </a:extLst>
          </p:cNvPr>
          <p:cNvSpPr>
            <a:spLocks noGrp="1"/>
          </p:cNvSpPr>
          <p:nvPr>
            <p:ph idx="1"/>
          </p:nvPr>
        </p:nvSpPr>
        <p:spPr/>
        <p:txBody>
          <a:bodyPr>
            <a:noAutofit/>
          </a:bodyPr>
          <a:lstStyle/>
          <a:p>
            <a:r>
              <a:rPr lang="en-US" sz="2400" dirty="0"/>
              <a:t>Mix of different classes of constraints</a:t>
            </a:r>
          </a:p>
          <a:p>
            <a:pPr lvl="1"/>
            <a:r>
              <a:rPr lang="en-US" sz="2000" dirty="0"/>
              <a:t>Hard, soft</a:t>
            </a:r>
          </a:p>
          <a:p>
            <a:pPr lvl="1"/>
            <a:r>
              <a:rPr lang="en-US" sz="2000" dirty="0"/>
              <a:t>Physical, safety, normative </a:t>
            </a:r>
          </a:p>
          <a:p>
            <a:pPr lvl="1"/>
            <a:r>
              <a:rPr lang="en-US" sz="2000" dirty="0"/>
              <a:t>Larger maps (more situations for constraints and task to interact)</a:t>
            </a:r>
          </a:p>
          <a:p>
            <a:r>
              <a:rPr lang="en-US" sz="2400" dirty="0"/>
              <a:t>More “realistic” experimental conditions</a:t>
            </a:r>
          </a:p>
          <a:p>
            <a:pPr lvl="1"/>
            <a:r>
              <a:rPr lang="en-US" sz="2000" dirty="0"/>
              <a:t>Limited observation</a:t>
            </a:r>
          </a:p>
          <a:p>
            <a:pPr lvl="1"/>
            <a:r>
              <a:rPr lang="en-US" sz="2000" dirty="0"/>
              <a:t>Limited time for planning (“anytime” solutions)</a:t>
            </a:r>
          </a:p>
          <a:p>
            <a:pPr lvl="1"/>
            <a:r>
              <a:rPr lang="en-US" sz="2000" dirty="0"/>
              <a:t>Prior “familiarity” with the overall domain (training/curriculum)</a:t>
            </a:r>
          </a:p>
          <a:p>
            <a:pPr lvl="1"/>
            <a:r>
              <a:rPr lang="en-US" sz="2000" dirty="0"/>
              <a:t>Other variations in representation of constraints </a:t>
            </a:r>
            <a:br>
              <a:rPr lang="en-US" sz="2000" dirty="0"/>
            </a:br>
            <a:r>
              <a:rPr lang="en-US" sz="2000" dirty="0"/>
              <a:t>(e.g., individual “distance” costs for different specific individuals)</a:t>
            </a:r>
          </a:p>
          <a:p>
            <a:r>
              <a:rPr lang="en-US" sz="2400" dirty="0"/>
              <a:t>Refinement of normative reasoning</a:t>
            </a:r>
          </a:p>
          <a:p>
            <a:pPr lvl="1"/>
            <a:r>
              <a:rPr lang="en-US" sz="2000" dirty="0"/>
              <a:t>Additional frameworks (e.g., “virtue ethics”)</a:t>
            </a:r>
          </a:p>
          <a:p>
            <a:pPr lvl="1"/>
            <a:r>
              <a:rPr lang="en-US" sz="2000" dirty="0"/>
              <a:t>Metacognitive decision making for choosing a framework to represent norms</a:t>
            </a:r>
          </a:p>
          <a:p>
            <a:pPr lvl="1"/>
            <a:endParaRPr lang="en-US" sz="2000" dirty="0"/>
          </a:p>
          <a:p>
            <a:endParaRPr lang="en-US" sz="2400" dirty="0"/>
          </a:p>
        </p:txBody>
      </p:sp>
      <p:sp>
        <p:nvSpPr>
          <p:cNvPr id="4" name="Footer Placeholder 3">
            <a:extLst>
              <a:ext uri="{FF2B5EF4-FFF2-40B4-BE49-F238E27FC236}">
                <a16:creationId xmlns:a16="http://schemas.microsoft.com/office/drawing/2014/main" id="{FA9B6352-3A48-69DE-7FF1-4DD4895406AC}"/>
              </a:ext>
            </a:extLst>
          </p:cNvPr>
          <p:cNvSpPr>
            <a:spLocks noGrp="1"/>
          </p:cNvSpPr>
          <p:nvPr>
            <p:ph type="ftr" sz="quarter" idx="11"/>
          </p:nvPr>
        </p:nvSpPr>
        <p:spPr/>
        <p:txBody>
          <a:bodyPr/>
          <a:lstStyle/>
          <a:p>
            <a:r>
              <a:rPr lang="en-US"/>
              <a:t>Soar Workshop (c) 2024 Center for Integrated Cognition</a:t>
            </a:r>
            <a:endParaRPr lang="en-US" dirty="0"/>
          </a:p>
        </p:txBody>
      </p:sp>
      <p:sp>
        <p:nvSpPr>
          <p:cNvPr id="5" name="Slide Number Placeholder 4">
            <a:extLst>
              <a:ext uri="{FF2B5EF4-FFF2-40B4-BE49-F238E27FC236}">
                <a16:creationId xmlns:a16="http://schemas.microsoft.com/office/drawing/2014/main" id="{AC0D1BE6-5F24-F1B2-CC2F-847BAF5A869D}"/>
              </a:ext>
            </a:extLst>
          </p:cNvPr>
          <p:cNvSpPr>
            <a:spLocks noGrp="1"/>
          </p:cNvSpPr>
          <p:nvPr>
            <p:ph type="sldNum" sz="quarter" idx="12"/>
          </p:nvPr>
        </p:nvSpPr>
        <p:spPr/>
        <p:txBody>
          <a:bodyPr/>
          <a:lstStyle/>
          <a:p>
            <a:fld id="{B65E7EDF-9339-DF44-A240-6BDBFF05048D}" type="slidenum">
              <a:rPr lang="en-US" smtClean="0"/>
              <a:pPr/>
              <a:t>14</a:t>
            </a:fld>
            <a:endParaRPr lang="en-US" dirty="0"/>
          </a:p>
        </p:txBody>
      </p:sp>
    </p:spTree>
    <p:extLst>
      <p:ext uri="{BB962C8B-B14F-4D97-AF65-F5344CB8AC3E}">
        <p14:creationId xmlns:p14="http://schemas.microsoft.com/office/powerpoint/2010/main" val="712978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340B8-C361-B2E7-455F-2B0C07A7615B}"/>
              </a:ext>
            </a:extLst>
          </p:cNvPr>
          <p:cNvSpPr>
            <a:spLocks noGrp="1"/>
          </p:cNvSpPr>
          <p:nvPr>
            <p:ph type="title"/>
          </p:nvPr>
        </p:nvSpPr>
        <p:spPr/>
        <p:txBody>
          <a:bodyPr>
            <a:normAutofit/>
          </a:bodyPr>
          <a:lstStyle/>
          <a:p>
            <a:r>
              <a:rPr lang="en-US" dirty="0"/>
              <a:t>Balancing among several constraints and task performance</a:t>
            </a:r>
          </a:p>
        </p:txBody>
      </p:sp>
      <p:sp>
        <p:nvSpPr>
          <p:cNvPr id="3" name="Content Placeholder 2">
            <a:extLst>
              <a:ext uri="{FF2B5EF4-FFF2-40B4-BE49-F238E27FC236}">
                <a16:creationId xmlns:a16="http://schemas.microsoft.com/office/drawing/2014/main" id="{30B95D7B-4F14-984D-5C92-B20C1F4D497F}"/>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E5D0763F-FD12-5D25-73A4-5BB5101ED0B6}"/>
              </a:ext>
            </a:extLst>
          </p:cNvPr>
          <p:cNvSpPr>
            <a:spLocks noGrp="1"/>
          </p:cNvSpPr>
          <p:nvPr>
            <p:ph type="ftr" sz="quarter" idx="11"/>
          </p:nvPr>
        </p:nvSpPr>
        <p:spPr/>
        <p:txBody>
          <a:bodyPr/>
          <a:lstStyle/>
          <a:p>
            <a:r>
              <a:rPr lang="en-US"/>
              <a:t>Soar Workshop (c) 2024 Center for Integrated Cognition</a:t>
            </a:r>
            <a:endParaRPr lang="en-US" dirty="0"/>
          </a:p>
        </p:txBody>
      </p:sp>
      <p:sp>
        <p:nvSpPr>
          <p:cNvPr id="5" name="Slide Number Placeholder 4">
            <a:extLst>
              <a:ext uri="{FF2B5EF4-FFF2-40B4-BE49-F238E27FC236}">
                <a16:creationId xmlns:a16="http://schemas.microsoft.com/office/drawing/2014/main" id="{B8DCCABB-E6A7-9BC9-9E03-29DDE72244AC}"/>
              </a:ext>
            </a:extLst>
          </p:cNvPr>
          <p:cNvSpPr>
            <a:spLocks noGrp="1"/>
          </p:cNvSpPr>
          <p:nvPr>
            <p:ph type="sldNum" sz="quarter" idx="12"/>
          </p:nvPr>
        </p:nvSpPr>
        <p:spPr/>
        <p:txBody>
          <a:bodyPr/>
          <a:lstStyle/>
          <a:p>
            <a:fld id="{B65E7EDF-9339-DF44-A240-6BDBFF05048D}" type="slidenum">
              <a:rPr lang="en-US" smtClean="0"/>
              <a:pPr/>
              <a:t>15</a:t>
            </a:fld>
            <a:endParaRPr lang="en-US" dirty="0"/>
          </a:p>
        </p:txBody>
      </p:sp>
      <p:pic>
        <p:nvPicPr>
          <p:cNvPr id="7" name="Picture 6">
            <a:extLst>
              <a:ext uri="{FF2B5EF4-FFF2-40B4-BE49-F238E27FC236}">
                <a16:creationId xmlns:a16="http://schemas.microsoft.com/office/drawing/2014/main" id="{ABD0A717-7A11-592A-10F3-1FBE223758B5}"/>
              </a:ext>
            </a:extLst>
          </p:cNvPr>
          <p:cNvPicPr>
            <a:picLocks noChangeAspect="1"/>
          </p:cNvPicPr>
          <p:nvPr/>
        </p:nvPicPr>
        <p:blipFill>
          <a:blip r:embed="rId2"/>
          <a:stretch>
            <a:fillRect/>
          </a:stretch>
        </p:blipFill>
        <p:spPr>
          <a:xfrm>
            <a:off x="1325170" y="2320016"/>
            <a:ext cx="9369020" cy="3362555"/>
          </a:xfrm>
          <a:prstGeom prst="rect">
            <a:avLst/>
          </a:prstGeom>
        </p:spPr>
      </p:pic>
    </p:spTree>
    <p:extLst>
      <p:ext uri="{BB962C8B-B14F-4D97-AF65-F5344CB8AC3E}">
        <p14:creationId xmlns:p14="http://schemas.microsoft.com/office/powerpoint/2010/main" val="283832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3BBAC-8ABD-55CF-0D18-EF3424739E93}"/>
              </a:ext>
            </a:extLst>
          </p:cNvPr>
          <p:cNvSpPr>
            <a:spLocks noGrp="1"/>
          </p:cNvSpPr>
          <p:nvPr>
            <p:ph type="title"/>
          </p:nvPr>
        </p:nvSpPr>
        <p:spPr/>
        <p:txBody>
          <a:bodyPr>
            <a:normAutofit/>
          </a:bodyPr>
          <a:lstStyle/>
          <a:p>
            <a:r>
              <a:rPr lang="en-US" sz="3200" dirty="0"/>
              <a:t>Larger Maps Present More Complex Situations</a:t>
            </a:r>
          </a:p>
        </p:txBody>
      </p:sp>
      <p:pic>
        <p:nvPicPr>
          <p:cNvPr id="7" name="Content Placeholder 6" descr="A picture containing graphical user interface&#10;&#10;Description automatically generated">
            <a:extLst>
              <a:ext uri="{FF2B5EF4-FFF2-40B4-BE49-F238E27FC236}">
                <a16:creationId xmlns:a16="http://schemas.microsoft.com/office/drawing/2014/main" id="{7F37A706-59E1-7688-48AC-8403F33FFA05}"/>
              </a:ext>
            </a:extLst>
          </p:cNvPr>
          <p:cNvPicPr>
            <a:picLocks noGrp="1" noChangeAspect="1"/>
          </p:cNvPicPr>
          <p:nvPr>
            <p:ph idx="1"/>
          </p:nvPr>
        </p:nvPicPr>
        <p:blipFill>
          <a:blip r:embed="rId2"/>
          <a:stretch>
            <a:fillRect/>
          </a:stretch>
        </p:blipFill>
        <p:spPr>
          <a:xfrm>
            <a:off x="2731616" y="1857870"/>
            <a:ext cx="6754168" cy="4286848"/>
          </a:xfrm>
        </p:spPr>
      </p:pic>
      <p:sp>
        <p:nvSpPr>
          <p:cNvPr id="4" name="Footer Placeholder 3">
            <a:extLst>
              <a:ext uri="{FF2B5EF4-FFF2-40B4-BE49-F238E27FC236}">
                <a16:creationId xmlns:a16="http://schemas.microsoft.com/office/drawing/2014/main" id="{85DD06F6-A4C4-A3B9-4FF6-FB86B5F5BCDA}"/>
              </a:ext>
            </a:extLst>
          </p:cNvPr>
          <p:cNvSpPr>
            <a:spLocks noGrp="1"/>
          </p:cNvSpPr>
          <p:nvPr>
            <p:ph type="ftr" sz="quarter" idx="11"/>
          </p:nvPr>
        </p:nvSpPr>
        <p:spPr/>
        <p:txBody>
          <a:bodyPr/>
          <a:lstStyle/>
          <a:p>
            <a:r>
              <a:rPr lang="en-US"/>
              <a:t>Soar Workshop (c) 2024 Center for Integrated Cognition</a:t>
            </a:r>
            <a:endParaRPr lang="en-US" dirty="0"/>
          </a:p>
        </p:txBody>
      </p:sp>
      <p:sp>
        <p:nvSpPr>
          <p:cNvPr id="5" name="Slide Number Placeholder 4">
            <a:extLst>
              <a:ext uri="{FF2B5EF4-FFF2-40B4-BE49-F238E27FC236}">
                <a16:creationId xmlns:a16="http://schemas.microsoft.com/office/drawing/2014/main" id="{DFDB49F1-8059-539E-AED5-1FA4AA594F5C}"/>
              </a:ext>
            </a:extLst>
          </p:cNvPr>
          <p:cNvSpPr>
            <a:spLocks noGrp="1"/>
          </p:cNvSpPr>
          <p:nvPr>
            <p:ph type="sldNum" sz="quarter" idx="12"/>
          </p:nvPr>
        </p:nvSpPr>
        <p:spPr/>
        <p:txBody>
          <a:bodyPr/>
          <a:lstStyle/>
          <a:p>
            <a:fld id="{B65E7EDF-9339-DF44-A240-6BDBFF05048D}" type="slidenum">
              <a:rPr lang="en-US" smtClean="0"/>
              <a:pPr/>
              <a:t>16</a:t>
            </a:fld>
            <a:endParaRPr lang="en-US" dirty="0"/>
          </a:p>
        </p:txBody>
      </p:sp>
    </p:spTree>
    <p:extLst>
      <p:ext uri="{BB962C8B-B14F-4D97-AF65-F5344CB8AC3E}">
        <p14:creationId xmlns:p14="http://schemas.microsoft.com/office/powerpoint/2010/main" val="1340158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080FAE3-4588-7177-5874-0135F0C7EC59}"/>
              </a:ext>
            </a:extLst>
          </p:cNvPr>
          <p:cNvSpPr>
            <a:spLocks noGrp="1"/>
          </p:cNvSpPr>
          <p:nvPr>
            <p:ph type="body" idx="1"/>
          </p:nvPr>
        </p:nvSpPr>
        <p:spPr/>
        <p:txBody>
          <a:bodyPr/>
          <a:lstStyle/>
          <a:p>
            <a:r>
              <a:rPr lang="en-US" dirty="0"/>
              <a:t>Coal</a:t>
            </a:r>
          </a:p>
        </p:txBody>
      </p:sp>
      <p:sp>
        <p:nvSpPr>
          <p:cNvPr id="7" name="Content Placeholder 6">
            <a:extLst>
              <a:ext uri="{FF2B5EF4-FFF2-40B4-BE49-F238E27FC236}">
                <a16:creationId xmlns:a16="http://schemas.microsoft.com/office/drawing/2014/main" id="{440621C6-7301-F591-CF20-7C764B795CCB}"/>
              </a:ext>
            </a:extLst>
          </p:cNvPr>
          <p:cNvSpPr>
            <a:spLocks noGrp="1"/>
          </p:cNvSpPr>
          <p:nvPr>
            <p:ph sz="half" idx="2"/>
          </p:nvPr>
        </p:nvSpPr>
        <p:spPr/>
        <p:txBody>
          <a:bodyPr>
            <a:noAutofit/>
          </a:bodyPr>
          <a:lstStyle/>
          <a:p>
            <a:pPr>
              <a:lnSpc>
                <a:spcPct val="100000"/>
              </a:lnSpc>
            </a:pPr>
            <a:r>
              <a:rPr lang="en-US" dirty="0"/>
              <a:t>Early investigation with many variables not yet explored</a:t>
            </a:r>
          </a:p>
          <a:p>
            <a:pPr>
              <a:lnSpc>
                <a:spcPct val="100000"/>
              </a:lnSpc>
            </a:pPr>
            <a:r>
              <a:rPr lang="en-US" dirty="0"/>
              <a:t>Default rule A* planning chunks have limited transfer</a:t>
            </a:r>
          </a:p>
          <a:p>
            <a:pPr>
              <a:lnSpc>
                <a:spcPct val="100000"/>
              </a:lnSpc>
            </a:pPr>
            <a:r>
              <a:rPr lang="en-US" dirty="0"/>
              <a:t>Grid world domain (useful for exploration but not compelling)</a:t>
            </a:r>
          </a:p>
        </p:txBody>
      </p:sp>
      <p:sp>
        <p:nvSpPr>
          <p:cNvPr id="8" name="Text Placeholder 7">
            <a:extLst>
              <a:ext uri="{FF2B5EF4-FFF2-40B4-BE49-F238E27FC236}">
                <a16:creationId xmlns:a16="http://schemas.microsoft.com/office/drawing/2014/main" id="{75C75A5C-E293-0F32-DE36-3B4E18B71EA6}"/>
              </a:ext>
            </a:extLst>
          </p:cNvPr>
          <p:cNvSpPr>
            <a:spLocks noGrp="1"/>
          </p:cNvSpPr>
          <p:nvPr>
            <p:ph type="body" sz="quarter" idx="3"/>
          </p:nvPr>
        </p:nvSpPr>
        <p:spPr/>
        <p:txBody>
          <a:bodyPr/>
          <a:lstStyle/>
          <a:p>
            <a:r>
              <a:rPr lang="en-US" dirty="0"/>
              <a:t>Nuggets</a:t>
            </a:r>
          </a:p>
        </p:txBody>
      </p:sp>
      <p:sp>
        <p:nvSpPr>
          <p:cNvPr id="9" name="Content Placeholder 8">
            <a:extLst>
              <a:ext uri="{FF2B5EF4-FFF2-40B4-BE49-F238E27FC236}">
                <a16:creationId xmlns:a16="http://schemas.microsoft.com/office/drawing/2014/main" id="{2AB685AB-26FE-8FBF-6941-F5598A7264BF}"/>
              </a:ext>
            </a:extLst>
          </p:cNvPr>
          <p:cNvSpPr>
            <a:spLocks noGrp="1"/>
          </p:cNvSpPr>
          <p:nvPr>
            <p:ph sz="quarter" idx="4"/>
          </p:nvPr>
        </p:nvSpPr>
        <p:spPr/>
        <p:txBody>
          <a:bodyPr>
            <a:noAutofit/>
          </a:bodyPr>
          <a:lstStyle/>
          <a:p>
            <a:pPr>
              <a:lnSpc>
                <a:spcPct val="100000"/>
              </a:lnSpc>
            </a:pPr>
            <a:r>
              <a:rPr lang="en-US" dirty="0"/>
              <a:t>Pattern of integrating norm knowledge into already-functioning task cognition works</a:t>
            </a:r>
          </a:p>
          <a:p>
            <a:pPr>
              <a:lnSpc>
                <a:spcPct val="100000"/>
              </a:lnSpc>
            </a:pPr>
            <a:r>
              <a:rPr lang="en-US" dirty="0"/>
              <a:t>Choice of different ethical frame does matter</a:t>
            </a:r>
          </a:p>
          <a:p>
            <a:pPr>
              <a:lnSpc>
                <a:spcPct val="100000"/>
              </a:lnSpc>
            </a:pPr>
            <a:r>
              <a:rPr lang="en-US" dirty="0"/>
              <a:t>Grounding code creates general chunks</a:t>
            </a:r>
          </a:p>
        </p:txBody>
      </p:sp>
      <p:sp>
        <p:nvSpPr>
          <p:cNvPr id="4" name="Footer Placeholder 3">
            <a:extLst>
              <a:ext uri="{FF2B5EF4-FFF2-40B4-BE49-F238E27FC236}">
                <a16:creationId xmlns:a16="http://schemas.microsoft.com/office/drawing/2014/main" id="{69968864-BE91-5BDA-D1B5-07754FDEDB7D}"/>
              </a:ext>
            </a:extLst>
          </p:cNvPr>
          <p:cNvSpPr>
            <a:spLocks noGrp="1"/>
          </p:cNvSpPr>
          <p:nvPr>
            <p:ph type="ftr" sz="quarter" idx="11"/>
          </p:nvPr>
        </p:nvSpPr>
        <p:spPr/>
        <p:txBody>
          <a:bodyPr/>
          <a:lstStyle/>
          <a:p>
            <a:r>
              <a:rPr lang="en-US"/>
              <a:t>Soar Workshop (c) 2024 Center for Integrated Cognition</a:t>
            </a:r>
            <a:endParaRPr lang="en-US" dirty="0"/>
          </a:p>
        </p:txBody>
      </p:sp>
      <p:sp>
        <p:nvSpPr>
          <p:cNvPr id="5" name="Slide Number Placeholder 4">
            <a:extLst>
              <a:ext uri="{FF2B5EF4-FFF2-40B4-BE49-F238E27FC236}">
                <a16:creationId xmlns:a16="http://schemas.microsoft.com/office/drawing/2014/main" id="{7D92BBCD-5086-8359-5DFC-4D7CEBA81F0E}"/>
              </a:ext>
            </a:extLst>
          </p:cNvPr>
          <p:cNvSpPr>
            <a:spLocks noGrp="1"/>
          </p:cNvSpPr>
          <p:nvPr>
            <p:ph type="sldNum" sz="quarter" idx="12"/>
          </p:nvPr>
        </p:nvSpPr>
        <p:spPr/>
        <p:txBody>
          <a:bodyPr/>
          <a:lstStyle/>
          <a:p>
            <a:fld id="{B65E7EDF-9339-DF44-A240-6BDBFF05048D}" type="slidenum">
              <a:rPr lang="en-US" smtClean="0"/>
              <a:pPr/>
              <a:t>17</a:t>
            </a:fld>
            <a:endParaRPr lang="en-US" dirty="0"/>
          </a:p>
        </p:txBody>
      </p:sp>
      <p:sp>
        <p:nvSpPr>
          <p:cNvPr id="11" name="Title 10">
            <a:extLst>
              <a:ext uri="{FF2B5EF4-FFF2-40B4-BE49-F238E27FC236}">
                <a16:creationId xmlns:a16="http://schemas.microsoft.com/office/drawing/2014/main" id="{5CDDFC47-57D1-C8B2-27D4-C9D6F5CDAE4D}"/>
              </a:ext>
            </a:extLst>
          </p:cNvPr>
          <p:cNvSpPr>
            <a:spLocks noGrp="1"/>
          </p:cNvSpPr>
          <p:nvPr>
            <p:ph type="title"/>
          </p:nvPr>
        </p:nvSpPr>
        <p:spPr/>
        <p:txBody>
          <a:bodyPr/>
          <a:lstStyle/>
          <a:p>
            <a:r>
              <a:rPr lang="en-US" dirty="0"/>
              <a:t>     Nuggets and Coal</a:t>
            </a:r>
          </a:p>
        </p:txBody>
      </p:sp>
    </p:spTree>
    <p:extLst>
      <p:ext uri="{BB962C8B-B14F-4D97-AF65-F5344CB8AC3E}">
        <p14:creationId xmlns:p14="http://schemas.microsoft.com/office/powerpoint/2010/main" val="3864550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634CCA6-E09C-6E4C-85BF-E1D82E49E769}"/>
              </a:ext>
            </a:extLst>
          </p:cNvPr>
          <p:cNvSpPr>
            <a:spLocks noGrp="1"/>
          </p:cNvSpPr>
          <p:nvPr>
            <p:ph type="title"/>
          </p:nvPr>
        </p:nvSpPr>
        <p:spPr/>
        <p:txBody>
          <a:bodyPr/>
          <a:lstStyle/>
          <a:p>
            <a:r>
              <a:rPr lang="en-US" dirty="0"/>
              <a:t>Acknowledgements	</a:t>
            </a:r>
          </a:p>
        </p:txBody>
      </p:sp>
      <p:sp>
        <p:nvSpPr>
          <p:cNvPr id="10" name="Content Placeholder 9">
            <a:extLst>
              <a:ext uri="{FF2B5EF4-FFF2-40B4-BE49-F238E27FC236}">
                <a16:creationId xmlns:a16="http://schemas.microsoft.com/office/drawing/2014/main" id="{D3232F57-4D9F-D140-B9B0-AA3732F5170E}"/>
              </a:ext>
            </a:extLst>
          </p:cNvPr>
          <p:cNvSpPr>
            <a:spLocks noGrp="1"/>
          </p:cNvSpPr>
          <p:nvPr>
            <p:ph idx="1"/>
          </p:nvPr>
        </p:nvSpPr>
        <p:spPr/>
        <p:txBody>
          <a:bodyPr/>
          <a:lstStyle/>
          <a:p>
            <a:pPr marL="0" indent="0">
              <a:buNone/>
            </a:pPr>
            <a:r>
              <a:rPr lang="en-US" sz="2800" dirty="0">
                <a:effectLst/>
                <a:latin typeface="SFRM1000"/>
              </a:rPr>
              <a:t>This work was supported by the Office of Naval Research, contract N00014-22-1-2358. The views and conclusions contained in this document are those of the authors and should not be interpreted as representing the official policies, either expressed or implied, of the Department of Defense or Office of Naval Research. The U.S. Government is authorized to reproduce and distribute reprints for Government purposes notwithstanding any copyright notation hereon. </a:t>
            </a:r>
            <a:endParaRPr lang="en-US" dirty="0"/>
          </a:p>
        </p:txBody>
      </p:sp>
      <p:sp>
        <p:nvSpPr>
          <p:cNvPr id="7" name="Footer Placeholder 6">
            <a:extLst>
              <a:ext uri="{FF2B5EF4-FFF2-40B4-BE49-F238E27FC236}">
                <a16:creationId xmlns:a16="http://schemas.microsoft.com/office/drawing/2014/main" id="{031DF78B-2656-A94C-A8AF-A08304EF3CC9}"/>
              </a:ext>
            </a:extLst>
          </p:cNvPr>
          <p:cNvSpPr>
            <a:spLocks noGrp="1"/>
          </p:cNvSpPr>
          <p:nvPr>
            <p:ph type="ftr" sz="quarter" idx="11"/>
          </p:nvPr>
        </p:nvSpPr>
        <p:spPr/>
        <p:txBody>
          <a:bodyPr/>
          <a:lstStyle/>
          <a:p>
            <a:r>
              <a:rPr lang="en-US"/>
              <a:t>Soar Workshop (c) 2024 Center for Integrated Cognition</a:t>
            </a:r>
            <a:endParaRPr lang="en-US" dirty="0"/>
          </a:p>
        </p:txBody>
      </p:sp>
      <p:sp>
        <p:nvSpPr>
          <p:cNvPr id="8" name="Slide Number Placeholder 7">
            <a:extLst>
              <a:ext uri="{FF2B5EF4-FFF2-40B4-BE49-F238E27FC236}">
                <a16:creationId xmlns:a16="http://schemas.microsoft.com/office/drawing/2014/main" id="{078D4426-3E80-D943-A20A-F7C6A4C8AC8F}"/>
              </a:ext>
            </a:extLst>
          </p:cNvPr>
          <p:cNvSpPr>
            <a:spLocks noGrp="1"/>
          </p:cNvSpPr>
          <p:nvPr>
            <p:ph type="sldNum" sz="quarter" idx="12"/>
          </p:nvPr>
        </p:nvSpPr>
        <p:spPr/>
        <p:txBody>
          <a:bodyPr/>
          <a:lstStyle/>
          <a:p>
            <a:fld id="{B65E7EDF-9339-DF44-A240-6BDBFF05048D}" type="slidenum">
              <a:rPr lang="en-US" smtClean="0"/>
              <a:t>18</a:t>
            </a:fld>
            <a:endParaRPr lang="en-US" dirty="0"/>
          </a:p>
        </p:txBody>
      </p:sp>
    </p:spTree>
    <p:extLst>
      <p:ext uri="{BB962C8B-B14F-4D97-AF65-F5344CB8AC3E}">
        <p14:creationId xmlns:p14="http://schemas.microsoft.com/office/powerpoint/2010/main" val="2054013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7D69B-FE8C-F2C2-A94D-4191597FD529}"/>
              </a:ext>
            </a:extLst>
          </p:cNvPr>
          <p:cNvSpPr>
            <a:spLocks noGrp="1"/>
          </p:cNvSpPr>
          <p:nvPr>
            <p:ph type="title"/>
          </p:nvPr>
        </p:nvSpPr>
        <p:spPr/>
        <p:txBody>
          <a:bodyPr/>
          <a:lstStyle/>
          <a:p>
            <a:r>
              <a:rPr lang="en-US" dirty="0"/>
              <a:t>Additional Forms of Ethics as Cognitive Architecture Knowledge??</a:t>
            </a:r>
          </a:p>
        </p:txBody>
      </p:sp>
      <p:sp>
        <p:nvSpPr>
          <p:cNvPr id="3" name="Content Placeholder 2">
            <a:extLst>
              <a:ext uri="{FF2B5EF4-FFF2-40B4-BE49-F238E27FC236}">
                <a16:creationId xmlns:a16="http://schemas.microsoft.com/office/drawing/2014/main" id="{0B2D97A1-6C2B-89A8-290E-10E15A35C9D6}"/>
              </a:ext>
            </a:extLst>
          </p:cNvPr>
          <p:cNvSpPr>
            <a:spLocks noGrp="1"/>
          </p:cNvSpPr>
          <p:nvPr>
            <p:ph idx="1"/>
          </p:nvPr>
        </p:nvSpPr>
        <p:spPr/>
        <p:txBody>
          <a:bodyPr/>
          <a:lstStyle/>
          <a:p>
            <a:r>
              <a:rPr lang="en-US" dirty="0"/>
              <a:t>Virtue Ethics</a:t>
            </a:r>
          </a:p>
          <a:p>
            <a:pPr lvl="1"/>
            <a:r>
              <a:rPr lang="en-US" dirty="0"/>
              <a:t>Exemplar – “case-based” mimicry of virtuous agent</a:t>
            </a:r>
          </a:p>
          <a:p>
            <a:pPr lvl="1"/>
            <a:r>
              <a:rPr lang="en-US" dirty="0"/>
              <a:t>Trait – attempting to maintain virtuous autobiographical memory features</a:t>
            </a:r>
          </a:p>
          <a:p>
            <a:r>
              <a:rPr lang="en-US" dirty="0"/>
              <a:t>Rule utilitarianism</a:t>
            </a:r>
          </a:p>
          <a:p>
            <a:pPr lvl="1"/>
            <a:r>
              <a:rPr lang="en-US" dirty="0"/>
              <a:t>Satisficing/Approximating utilitarianism with lower computational load</a:t>
            </a:r>
          </a:p>
        </p:txBody>
      </p:sp>
      <p:sp>
        <p:nvSpPr>
          <p:cNvPr id="4" name="Footer Placeholder 3">
            <a:extLst>
              <a:ext uri="{FF2B5EF4-FFF2-40B4-BE49-F238E27FC236}">
                <a16:creationId xmlns:a16="http://schemas.microsoft.com/office/drawing/2014/main" id="{8AA497A8-F665-EEEC-1996-507919BCA4BA}"/>
              </a:ext>
            </a:extLst>
          </p:cNvPr>
          <p:cNvSpPr>
            <a:spLocks noGrp="1"/>
          </p:cNvSpPr>
          <p:nvPr>
            <p:ph type="ftr" sz="quarter" idx="11"/>
          </p:nvPr>
        </p:nvSpPr>
        <p:spPr/>
        <p:txBody>
          <a:bodyPr/>
          <a:lstStyle/>
          <a:p>
            <a:r>
              <a:rPr lang="en-US"/>
              <a:t>Soar Workshop (c) 2024 Center for Integrated Cognition</a:t>
            </a:r>
            <a:endParaRPr lang="en-US" dirty="0"/>
          </a:p>
        </p:txBody>
      </p:sp>
      <p:sp>
        <p:nvSpPr>
          <p:cNvPr id="5" name="Slide Number Placeholder 4">
            <a:extLst>
              <a:ext uri="{FF2B5EF4-FFF2-40B4-BE49-F238E27FC236}">
                <a16:creationId xmlns:a16="http://schemas.microsoft.com/office/drawing/2014/main" id="{3E198E17-7F50-1584-EC5A-8B7452189B50}"/>
              </a:ext>
            </a:extLst>
          </p:cNvPr>
          <p:cNvSpPr>
            <a:spLocks noGrp="1"/>
          </p:cNvSpPr>
          <p:nvPr>
            <p:ph type="sldNum" sz="quarter" idx="12"/>
          </p:nvPr>
        </p:nvSpPr>
        <p:spPr/>
        <p:txBody>
          <a:bodyPr/>
          <a:lstStyle/>
          <a:p>
            <a:fld id="{B65E7EDF-9339-DF44-A240-6BDBFF05048D}" type="slidenum">
              <a:rPr lang="en-US" smtClean="0"/>
              <a:pPr/>
              <a:t>19</a:t>
            </a:fld>
            <a:endParaRPr lang="en-US" dirty="0"/>
          </a:p>
        </p:txBody>
      </p:sp>
    </p:spTree>
    <p:extLst>
      <p:ext uri="{BB962C8B-B14F-4D97-AF65-F5344CB8AC3E}">
        <p14:creationId xmlns:p14="http://schemas.microsoft.com/office/powerpoint/2010/main" val="2750757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83181-D539-5D41-9809-9D45C656F7B0}"/>
              </a:ext>
            </a:extLst>
          </p:cNvPr>
          <p:cNvSpPr>
            <a:spLocks noGrp="1"/>
          </p:cNvSpPr>
          <p:nvPr>
            <p:ph type="title"/>
          </p:nvPr>
        </p:nvSpPr>
        <p:spPr/>
        <p:txBody>
          <a:bodyPr>
            <a:normAutofit/>
          </a:bodyPr>
          <a:lstStyle/>
          <a:p>
            <a:r>
              <a:rPr lang="en-US" sz="3200" dirty="0"/>
              <a:t>Cognitive Capabilities for Constraint Compliance</a:t>
            </a:r>
          </a:p>
        </p:txBody>
      </p:sp>
      <p:sp>
        <p:nvSpPr>
          <p:cNvPr id="5" name="Slide Number Placeholder 4">
            <a:extLst>
              <a:ext uri="{FF2B5EF4-FFF2-40B4-BE49-F238E27FC236}">
                <a16:creationId xmlns:a16="http://schemas.microsoft.com/office/drawing/2014/main" id="{7A5E1597-13E1-A44E-B279-91CBEE8D0BFF}"/>
              </a:ext>
            </a:extLst>
          </p:cNvPr>
          <p:cNvSpPr>
            <a:spLocks noGrp="1"/>
          </p:cNvSpPr>
          <p:nvPr>
            <p:ph type="sldNum" sz="quarter" idx="12"/>
          </p:nvPr>
        </p:nvSpPr>
        <p:spPr/>
        <p:txBody>
          <a:bodyPr/>
          <a:lstStyle/>
          <a:p>
            <a:fld id="{B65E7EDF-9339-DF44-A240-6BDBFF05048D}" type="slidenum">
              <a:rPr lang="en-US" smtClean="0"/>
              <a:pPr/>
              <a:t>2</a:t>
            </a:fld>
            <a:endParaRPr lang="en-US" dirty="0"/>
          </a:p>
        </p:txBody>
      </p:sp>
      <p:pic>
        <p:nvPicPr>
          <p:cNvPr id="8" name="Picture 7">
            <a:extLst>
              <a:ext uri="{FF2B5EF4-FFF2-40B4-BE49-F238E27FC236}">
                <a16:creationId xmlns:a16="http://schemas.microsoft.com/office/drawing/2014/main" id="{7817D940-0AA0-5045-9DA9-0F76CA1E413E}"/>
              </a:ext>
            </a:extLst>
          </p:cNvPr>
          <p:cNvPicPr>
            <a:picLocks noChangeAspect="1"/>
          </p:cNvPicPr>
          <p:nvPr/>
        </p:nvPicPr>
        <p:blipFill>
          <a:blip r:embed="rId2"/>
          <a:stretch>
            <a:fillRect/>
          </a:stretch>
        </p:blipFill>
        <p:spPr>
          <a:xfrm>
            <a:off x="588861" y="2368550"/>
            <a:ext cx="11524620" cy="2411794"/>
          </a:xfrm>
          <a:prstGeom prst="rect">
            <a:avLst/>
          </a:prstGeom>
        </p:spPr>
      </p:pic>
      <p:sp>
        <p:nvSpPr>
          <p:cNvPr id="6" name="TextBox 5">
            <a:extLst>
              <a:ext uri="{FF2B5EF4-FFF2-40B4-BE49-F238E27FC236}">
                <a16:creationId xmlns:a16="http://schemas.microsoft.com/office/drawing/2014/main" id="{A1CAFBE7-1C00-E84D-9351-15556404D7B5}"/>
              </a:ext>
            </a:extLst>
          </p:cNvPr>
          <p:cNvSpPr txBox="1"/>
          <p:nvPr/>
        </p:nvSpPr>
        <p:spPr>
          <a:xfrm>
            <a:off x="637571" y="5992804"/>
            <a:ext cx="11430000" cy="738664"/>
          </a:xfrm>
          <a:prstGeom prst="rect">
            <a:avLst/>
          </a:prstGeom>
          <a:noFill/>
        </p:spPr>
        <p:txBody>
          <a:bodyPr wrap="square">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Part of a broader computational-level analysis (in the sense of Marr) of constraint compliance: </a:t>
            </a:r>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Wray, R. E., Jones, S., &amp; Laird, J. E. (2023). Computational-level Analysis of Constraint Compliance for General Intelligence. </a:t>
            </a:r>
            <a:r>
              <a:rPr lang="en-US" sz="1400" i="1" dirty="0">
                <a:effectLst/>
                <a:latin typeface="Helvetica Neue" panose="02000503000000020004" pitchFamily="2" charset="0"/>
                <a:ea typeface="Helvetica Neue" panose="02000503000000020004" pitchFamily="2" charset="0"/>
                <a:cs typeface="Helvetica Neue" panose="02000503000000020004" pitchFamily="2" charset="0"/>
                <a:hlinkClick r:id="rId3"/>
              </a:rPr>
              <a:t>Proceedings of the 2023 Artificial General Intelligence (AGI) Conference.</a:t>
            </a:r>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3" name="Footer Placeholder 3">
            <a:extLst>
              <a:ext uri="{FF2B5EF4-FFF2-40B4-BE49-F238E27FC236}">
                <a16:creationId xmlns:a16="http://schemas.microsoft.com/office/drawing/2014/main" id="{26FC1043-CEA4-EBD2-FD44-2AD7CFA7C02D}"/>
              </a:ext>
            </a:extLst>
          </p:cNvPr>
          <p:cNvSpPr>
            <a:spLocks noGrp="1"/>
          </p:cNvSpPr>
          <p:nvPr>
            <p:ph type="ftr" sz="quarter" idx="11"/>
          </p:nvPr>
        </p:nvSpPr>
        <p:spPr>
          <a:xfrm>
            <a:off x="3491840" y="6604088"/>
            <a:ext cx="5208319" cy="228600"/>
          </a:xfrm>
        </p:spPr>
        <p:txBody>
          <a:bodyPr/>
          <a:lstStyle/>
          <a:p>
            <a:r>
              <a:rPr lang="en-US" dirty="0"/>
              <a:t>Soar Workshop (c) 2024 Center for Integrated Cognition</a:t>
            </a:r>
          </a:p>
        </p:txBody>
      </p:sp>
    </p:spTree>
    <p:extLst>
      <p:ext uri="{BB962C8B-B14F-4D97-AF65-F5344CB8AC3E}">
        <p14:creationId xmlns:p14="http://schemas.microsoft.com/office/powerpoint/2010/main" val="4227098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08F51C-1653-184C-8F4E-BBBA0EB00583}"/>
              </a:ext>
            </a:extLst>
          </p:cNvPr>
          <p:cNvPicPr>
            <a:picLocks noChangeAspect="1"/>
          </p:cNvPicPr>
          <p:nvPr/>
        </p:nvPicPr>
        <p:blipFill>
          <a:blip r:embed="rId3"/>
          <a:stretch>
            <a:fillRect/>
          </a:stretch>
        </p:blipFill>
        <p:spPr>
          <a:xfrm>
            <a:off x="588861" y="2368550"/>
            <a:ext cx="11524620" cy="2411794"/>
          </a:xfrm>
          <a:prstGeom prst="rect">
            <a:avLst/>
          </a:prstGeom>
        </p:spPr>
      </p:pic>
      <p:sp>
        <p:nvSpPr>
          <p:cNvPr id="2" name="Title 1">
            <a:extLst>
              <a:ext uri="{FF2B5EF4-FFF2-40B4-BE49-F238E27FC236}">
                <a16:creationId xmlns:a16="http://schemas.microsoft.com/office/drawing/2014/main" id="{CEE83181-D539-5D41-9809-9D45C656F7B0}"/>
              </a:ext>
            </a:extLst>
          </p:cNvPr>
          <p:cNvSpPr>
            <a:spLocks noGrp="1"/>
          </p:cNvSpPr>
          <p:nvPr>
            <p:ph type="title"/>
          </p:nvPr>
        </p:nvSpPr>
        <p:spPr/>
        <p:txBody>
          <a:bodyPr/>
          <a:lstStyle/>
          <a:p>
            <a:r>
              <a:rPr kumimoji="0" lang="en-US" sz="3200" b="0" i="0" u="none" strike="noStrike" kern="1200" cap="none" spc="0" normalizeH="0" baseline="0" noProof="0" dirty="0">
                <a:ln>
                  <a:noFill/>
                </a:ln>
                <a:solidFill>
                  <a:srgbClr val="164472"/>
                </a:solidFill>
                <a:effectLst/>
                <a:uLnTx/>
                <a:uFillTx/>
                <a:latin typeface="Helvetica Neue" panose="02000503000000020004" pitchFamily="2" charset="0"/>
                <a:ea typeface="Helvetica Neue" panose="02000503000000020004" pitchFamily="2" charset="0"/>
                <a:cs typeface="Helvetica Neue" panose="02000503000000020004" pitchFamily="2" charset="0"/>
              </a:rPr>
              <a:t>Cognitive Capabilities for Constraint Compliance</a:t>
            </a:r>
            <a:endParaRPr lang="en-US" dirty="0"/>
          </a:p>
        </p:txBody>
      </p:sp>
      <p:sp>
        <p:nvSpPr>
          <p:cNvPr id="5" name="Slide Number Placeholder 4">
            <a:extLst>
              <a:ext uri="{FF2B5EF4-FFF2-40B4-BE49-F238E27FC236}">
                <a16:creationId xmlns:a16="http://schemas.microsoft.com/office/drawing/2014/main" id="{7A5E1597-13E1-A44E-B279-91CBEE8D0BFF}"/>
              </a:ext>
            </a:extLst>
          </p:cNvPr>
          <p:cNvSpPr>
            <a:spLocks noGrp="1"/>
          </p:cNvSpPr>
          <p:nvPr>
            <p:ph type="sldNum" sz="quarter" idx="12"/>
          </p:nvPr>
        </p:nvSpPr>
        <p:spPr/>
        <p:txBody>
          <a:bodyPr/>
          <a:lstStyle/>
          <a:p>
            <a:fld id="{B65E7EDF-9339-DF44-A240-6BDBFF05048D}" type="slidenum">
              <a:rPr lang="en-US" smtClean="0"/>
              <a:pPr/>
              <a:t>3</a:t>
            </a:fld>
            <a:endParaRPr lang="en-US" dirty="0"/>
          </a:p>
        </p:txBody>
      </p:sp>
      <p:sp>
        <p:nvSpPr>
          <p:cNvPr id="8" name="Donut 7">
            <a:extLst>
              <a:ext uri="{FF2B5EF4-FFF2-40B4-BE49-F238E27FC236}">
                <a16:creationId xmlns:a16="http://schemas.microsoft.com/office/drawing/2014/main" id="{73E5AF3A-29AD-B841-BA2E-C3483AA0C364}"/>
              </a:ext>
            </a:extLst>
          </p:cNvPr>
          <p:cNvSpPr/>
          <p:nvPr/>
        </p:nvSpPr>
        <p:spPr>
          <a:xfrm>
            <a:off x="6758086" y="2584846"/>
            <a:ext cx="1689901" cy="752354"/>
          </a:xfrm>
          <a:prstGeom prst="donut">
            <a:avLst>
              <a:gd name="adj" fmla="val 4122"/>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ooter Placeholder 3">
            <a:extLst>
              <a:ext uri="{FF2B5EF4-FFF2-40B4-BE49-F238E27FC236}">
                <a16:creationId xmlns:a16="http://schemas.microsoft.com/office/drawing/2014/main" id="{78481EF7-FD8E-2D40-F733-9A523AE31763}"/>
              </a:ext>
            </a:extLst>
          </p:cNvPr>
          <p:cNvSpPr>
            <a:spLocks noGrp="1"/>
          </p:cNvSpPr>
          <p:nvPr>
            <p:ph type="ftr" sz="quarter" idx="11"/>
          </p:nvPr>
        </p:nvSpPr>
        <p:spPr>
          <a:xfrm>
            <a:off x="3491840" y="6604088"/>
            <a:ext cx="5208319" cy="228600"/>
          </a:xfrm>
        </p:spPr>
        <p:txBody>
          <a:bodyPr/>
          <a:lstStyle/>
          <a:p>
            <a:r>
              <a:rPr lang="en-US"/>
              <a:t>Soar Workshop (c) 2024 Center for Integrated Cognition</a:t>
            </a:r>
            <a:endParaRPr lang="en-US" dirty="0"/>
          </a:p>
        </p:txBody>
      </p:sp>
      <p:sp>
        <p:nvSpPr>
          <p:cNvPr id="6" name="Line Callout 2 9">
            <a:extLst>
              <a:ext uri="{FF2B5EF4-FFF2-40B4-BE49-F238E27FC236}">
                <a16:creationId xmlns:a16="http://schemas.microsoft.com/office/drawing/2014/main" id="{69A14B09-89FC-837F-D6C0-1D89AA0F382F}"/>
              </a:ext>
            </a:extLst>
          </p:cNvPr>
          <p:cNvSpPr/>
          <p:nvPr/>
        </p:nvSpPr>
        <p:spPr>
          <a:xfrm>
            <a:off x="8060782" y="4796230"/>
            <a:ext cx="3479798" cy="711200"/>
          </a:xfrm>
          <a:prstGeom prst="borderCallout2">
            <a:avLst>
              <a:gd name="adj1" fmla="val 18750"/>
              <a:gd name="adj2" fmla="val -8333"/>
              <a:gd name="adj3" fmla="val 18750"/>
              <a:gd name="adj4" fmla="val -16667"/>
              <a:gd name="adj5" fmla="val -219906"/>
              <a:gd name="adj6" fmla="val -28873"/>
            </a:avLst>
          </a:prstGeom>
          <a:gradFill flip="none" rotWithShape="1">
            <a:gsLst>
              <a:gs pos="0">
                <a:srgbClr val="5EFBAF">
                  <a:tint val="66000"/>
                  <a:satMod val="160000"/>
                </a:srgbClr>
              </a:gs>
              <a:gs pos="50000">
                <a:srgbClr val="5EFBAF">
                  <a:tint val="44500"/>
                  <a:satMod val="160000"/>
                </a:srgbClr>
              </a:gs>
              <a:gs pos="100000">
                <a:srgbClr val="5EFBAF">
                  <a:tint val="23500"/>
                  <a:satMod val="160000"/>
                </a:srgbClr>
              </a:gs>
            </a:gsLst>
            <a:lin ang="0" scaled="1"/>
            <a:tileRect/>
          </a:gra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Achieve a task, sensitive to constraints in the world</a:t>
            </a:r>
          </a:p>
        </p:txBody>
      </p:sp>
      <p:sp>
        <p:nvSpPr>
          <p:cNvPr id="10" name="TextBox 9">
            <a:extLst>
              <a:ext uri="{FF2B5EF4-FFF2-40B4-BE49-F238E27FC236}">
                <a16:creationId xmlns:a16="http://schemas.microsoft.com/office/drawing/2014/main" id="{9131A243-5DEA-8A4C-B54A-A5F4EAF51A8E}"/>
              </a:ext>
            </a:extLst>
          </p:cNvPr>
          <p:cNvSpPr txBox="1"/>
          <p:nvPr/>
        </p:nvSpPr>
        <p:spPr>
          <a:xfrm>
            <a:off x="637571" y="5992804"/>
            <a:ext cx="11430000" cy="738664"/>
          </a:xfrm>
          <a:prstGeom prst="rect">
            <a:avLst/>
          </a:prstGeom>
          <a:noFill/>
        </p:spPr>
        <p:txBody>
          <a:bodyPr wrap="square">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Part of a broader computational-level analysis (in the sense of Marr) of constraint compliance: </a:t>
            </a:r>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Wray, R. E., Jones, S., &amp; Laird, J. E. (2023). Computational-level Analysis of Constraint Compliance for General Intelligence. </a:t>
            </a:r>
            <a:r>
              <a:rPr lang="en-US" sz="1400" i="1" dirty="0">
                <a:effectLst/>
                <a:latin typeface="Helvetica Neue" panose="02000503000000020004" pitchFamily="2" charset="0"/>
                <a:ea typeface="Helvetica Neue" panose="02000503000000020004" pitchFamily="2" charset="0"/>
                <a:cs typeface="Helvetica Neue" panose="02000503000000020004" pitchFamily="2" charset="0"/>
                <a:hlinkClick r:id="rId4"/>
              </a:rPr>
              <a:t>Proceedings of the 2023 Artificial General Intelligence (AGI) Conference.</a:t>
            </a:r>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 </a:t>
            </a:r>
          </a:p>
        </p:txBody>
      </p:sp>
    </p:spTree>
    <p:extLst>
      <p:ext uri="{BB962C8B-B14F-4D97-AF65-F5344CB8AC3E}">
        <p14:creationId xmlns:p14="http://schemas.microsoft.com/office/powerpoint/2010/main" val="2425368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3A3F8-F1F6-8104-54D0-F3A36FBD0388}"/>
              </a:ext>
            </a:extLst>
          </p:cNvPr>
          <p:cNvSpPr>
            <a:spLocks noGrp="1"/>
          </p:cNvSpPr>
          <p:nvPr>
            <p:ph type="title"/>
          </p:nvPr>
        </p:nvSpPr>
        <p:spPr/>
        <p:txBody>
          <a:bodyPr/>
          <a:lstStyle/>
          <a:p>
            <a:r>
              <a:rPr lang="en-US" dirty="0"/>
              <a:t>Experimental Task: Patrol</a:t>
            </a:r>
          </a:p>
        </p:txBody>
      </p:sp>
      <p:pic>
        <p:nvPicPr>
          <p:cNvPr id="7" name="Content Placeholder 6">
            <a:extLst>
              <a:ext uri="{FF2B5EF4-FFF2-40B4-BE49-F238E27FC236}">
                <a16:creationId xmlns:a16="http://schemas.microsoft.com/office/drawing/2014/main" id="{C9AF2094-7BFB-A650-3BF6-56BF8B9C9C15}"/>
              </a:ext>
            </a:extLst>
          </p:cNvPr>
          <p:cNvPicPr>
            <a:picLocks noGrp="1" noChangeAspect="1"/>
          </p:cNvPicPr>
          <p:nvPr>
            <p:ph idx="1"/>
          </p:nvPr>
        </p:nvPicPr>
        <p:blipFill>
          <a:blip r:embed="rId2"/>
          <a:stretch>
            <a:fillRect/>
          </a:stretch>
        </p:blipFill>
        <p:spPr>
          <a:xfrm>
            <a:off x="6858000" y="1828800"/>
            <a:ext cx="5065776" cy="4020703"/>
          </a:xfrm>
        </p:spPr>
      </p:pic>
      <p:sp>
        <p:nvSpPr>
          <p:cNvPr id="4" name="Footer Placeholder 3">
            <a:extLst>
              <a:ext uri="{FF2B5EF4-FFF2-40B4-BE49-F238E27FC236}">
                <a16:creationId xmlns:a16="http://schemas.microsoft.com/office/drawing/2014/main" id="{381CE0C9-0E44-CCE4-BA8D-5B73F8B884C2}"/>
              </a:ext>
            </a:extLst>
          </p:cNvPr>
          <p:cNvSpPr>
            <a:spLocks noGrp="1"/>
          </p:cNvSpPr>
          <p:nvPr>
            <p:ph type="ftr" sz="quarter" idx="11"/>
          </p:nvPr>
        </p:nvSpPr>
        <p:spPr/>
        <p:txBody>
          <a:bodyPr/>
          <a:lstStyle/>
          <a:p>
            <a:r>
              <a:rPr lang="en-US"/>
              <a:t>Soar Workshop (c) 2024 Center for Integrated Cognition</a:t>
            </a:r>
            <a:endParaRPr lang="en-US" dirty="0"/>
          </a:p>
        </p:txBody>
      </p:sp>
      <p:sp>
        <p:nvSpPr>
          <p:cNvPr id="5" name="Slide Number Placeholder 4">
            <a:extLst>
              <a:ext uri="{FF2B5EF4-FFF2-40B4-BE49-F238E27FC236}">
                <a16:creationId xmlns:a16="http://schemas.microsoft.com/office/drawing/2014/main" id="{15FE7DFC-CE6B-E01B-6795-4F7464D7609F}"/>
              </a:ext>
            </a:extLst>
          </p:cNvPr>
          <p:cNvSpPr>
            <a:spLocks noGrp="1"/>
          </p:cNvSpPr>
          <p:nvPr>
            <p:ph type="sldNum" sz="quarter" idx="12"/>
          </p:nvPr>
        </p:nvSpPr>
        <p:spPr/>
        <p:txBody>
          <a:bodyPr/>
          <a:lstStyle/>
          <a:p>
            <a:fld id="{B65E7EDF-9339-DF44-A240-6BDBFF05048D}" type="slidenum">
              <a:rPr lang="en-US" smtClean="0"/>
              <a:pPr/>
              <a:t>4</a:t>
            </a:fld>
            <a:endParaRPr lang="en-US" dirty="0"/>
          </a:p>
        </p:txBody>
      </p:sp>
      <p:sp>
        <p:nvSpPr>
          <p:cNvPr id="8" name="Content Placeholder 2">
            <a:extLst>
              <a:ext uri="{FF2B5EF4-FFF2-40B4-BE49-F238E27FC236}">
                <a16:creationId xmlns:a16="http://schemas.microsoft.com/office/drawing/2014/main" id="{8B576341-E48D-B0EA-4E60-BF7603EACD39}"/>
              </a:ext>
            </a:extLst>
          </p:cNvPr>
          <p:cNvSpPr txBox="1">
            <a:spLocks/>
          </p:cNvSpPr>
          <p:nvPr/>
        </p:nvSpPr>
        <p:spPr>
          <a:xfrm>
            <a:off x="850557" y="1825625"/>
            <a:ext cx="581646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Check the perimeter of the warehouse:</a:t>
            </a:r>
          </a:p>
          <a:p>
            <a:r>
              <a:rPr lang="en-US" dirty="0"/>
              <a:t>achieving a minimum threshold of coverage for the wall-adjacent cells</a:t>
            </a:r>
          </a:p>
          <a:p>
            <a:r>
              <a:rPr lang="en-US" dirty="0"/>
              <a:t>without exceeding your resources for movement</a:t>
            </a:r>
          </a:p>
        </p:txBody>
      </p:sp>
    </p:spTree>
    <p:extLst>
      <p:ext uri="{BB962C8B-B14F-4D97-AF65-F5344CB8AC3E}">
        <p14:creationId xmlns:p14="http://schemas.microsoft.com/office/powerpoint/2010/main" val="4099871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3A3F8-F1F6-8104-54D0-F3A36FBD0388}"/>
              </a:ext>
            </a:extLst>
          </p:cNvPr>
          <p:cNvSpPr>
            <a:spLocks noGrp="1"/>
          </p:cNvSpPr>
          <p:nvPr>
            <p:ph type="title"/>
          </p:nvPr>
        </p:nvSpPr>
        <p:spPr/>
        <p:txBody>
          <a:bodyPr/>
          <a:lstStyle/>
          <a:p>
            <a:r>
              <a:rPr lang="en-US" dirty="0"/>
              <a:t>Agent reasoning to achieve Patrol</a:t>
            </a:r>
          </a:p>
        </p:txBody>
      </p:sp>
      <p:pic>
        <p:nvPicPr>
          <p:cNvPr id="7" name="Content Placeholder 6">
            <a:extLst>
              <a:ext uri="{FF2B5EF4-FFF2-40B4-BE49-F238E27FC236}">
                <a16:creationId xmlns:a16="http://schemas.microsoft.com/office/drawing/2014/main" id="{C9AF2094-7BFB-A650-3BF6-56BF8B9C9C15}"/>
              </a:ext>
            </a:extLst>
          </p:cNvPr>
          <p:cNvPicPr>
            <a:picLocks noGrp="1" noChangeAspect="1"/>
          </p:cNvPicPr>
          <p:nvPr>
            <p:ph idx="1"/>
          </p:nvPr>
        </p:nvPicPr>
        <p:blipFill>
          <a:blip r:embed="rId3"/>
          <a:stretch>
            <a:fillRect/>
          </a:stretch>
        </p:blipFill>
        <p:spPr>
          <a:xfrm>
            <a:off x="6858000" y="1828800"/>
            <a:ext cx="5065776" cy="4020703"/>
          </a:xfrm>
        </p:spPr>
      </p:pic>
      <p:sp>
        <p:nvSpPr>
          <p:cNvPr id="4" name="Footer Placeholder 3">
            <a:extLst>
              <a:ext uri="{FF2B5EF4-FFF2-40B4-BE49-F238E27FC236}">
                <a16:creationId xmlns:a16="http://schemas.microsoft.com/office/drawing/2014/main" id="{381CE0C9-0E44-CCE4-BA8D-5B73F8B884C2}"/>
              </a:ext>
            </a:extLst>
          </p:cNvPr>
          <p:cNvSpPr>
            <a:spLocks noGrp="1"/>
          </p:cNvSpPr>
          <p:nvPr>
            <p:ph type="ftr" sz="quarter" idx="11"/>
          </p:nvPr>
        </p:nvSpPr>
        <p:spPr/>
        <p:txBody>
          <a:bodyPr/>
          <a:lstStyle/>
          <a:p>
            <a:r>
              <a:rPr lang="en-US"/>
              <a:t>Soar Workshop (c) 2024 Center for Integrated Cognition</a:t>
            </a:r>
            <a:endParaRPr lang="en-US" dirty="0"/>
          </a:p>
        </p:txBody>
      </p:sp>
      <p:sp>
        <p:nvSpPr>
          <p:cNvPr id="5" name="Slide Number Placeholder 4">
            <a:extLst>
              <a:ext uri="{FF2B5EF4-FFF2-40B4-BE49-F238E27FC236}">
                <a16:creationId xmlns:a16="http://schemas.microsoft.com/office/drawing/2014/main" id="{15FE7DFC-CE6B-E01B-6795-4F7464D7609F}"/>
              </a:ext>
            </a:extLst>
          </p:cNvPr>
          <p:cNvSpPr>
            <a:spLocks noGrp="1"/>
          </p:cNvSpPr>
          <p:nvPr>
            <p:ph type="sldNum" sz="quarter" idx="12"/>
          </p:nvPr>
        </p:nvSpPr>
        <p:spPr/>
        <p:txBody>
          <a:bodyPr/>
          <a:lstStyle/>
          <a:p>
            <a:fld id="{B65E7EDF-9339-DF44-A240-6BDBFF05048D}" type="slidenum">
              <a:rPr lang="en-US" smtClean="0"/>
              <a:pPr/>
              <a:t>5</a:t>
            </a:fld>
            <a:endParaRPr lang="en-US" dirty="0"/>
          </a:p>
        </p:txBody>
      </p:sp>
      <p:sp>
        <p:nvSpPr>
          <p:cNvPr id="8" name="Content Placeholder 2">
            <a:extLst>
              <a:ext uri="{FF2B5EF4-FFF2-40B4-BE49-F238E27FC236}">
                <a16:creationId xmlns:a16="http://schemas.microsoft.com/office/drawing/2014/main" id="{8B576341-E48D-B0EA-4E60-BF7603EACD39}"/>
              </a:ext>
            </a:extLst>
          </p:cNvPr>
          <p:cNvSpPr txBox="1">
            <a:spLocks/>
          </p:cNvSpPr>
          <p:nvPr/>
        </p:nvSpPr>
        <p:spPr>
          <a:xfrm>
            <a:off x="850557" y="1825625"/>
            <a:ext cx="581646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search </a:t>
            </a:r>
          </a:p>
          <a:p>
            <a:pPr marL="0" indent="0">
              <a:buNone/>
            </a:pPr>
            <a:r>
              <a:rPr lang="en-US" dirty="0"/>
              <a:t>heuristic:</a:t>
            </a:r>
          </a:p>
          <a:p>
            <a:pPr marL="0" indent="0">
              <a:buNone/>
            </a:pPr>
            <a:r>
              <a:rPr lang="en-US" dirty="0"/>
              <a:t>Max(Distance to start, Number of Border Cells left to cover)</a:t>
            </a:r>
          </a:p>
        </p:txBody>
      </p:sp>
    </p:spTree>
    <p:extLst>
      <p:ext uri="{BB962C8B-B14F-4D97-AF65-F5344CB8AC3E}">
        <p14:creationId xmlns:p14="http://schemas.microsoft.com/office/powerpoint/2010/main" val="3032524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31FCC-F7E9-44E9-6ACD-3F25A7D8FBA3}"/>
              </a:ext>
            </a:extLst>
          </p:cNvPr>
          <p:cNvSpPr>
            <a:spLocks noGrp="1"/>
          </p:cNvSpPr>
          <p:nvPr>
            <p:ph type="title"/>
          </p:nvPr>
        </p:nvSpPr>
        <p:spPr/>
        <p:txBody>
          <a:bodyPr/>
          <a:lstStyle/>
          <a:p>
            <a:r>
              <a:rPr lang="en-US" dirty="0"/>
              <a:t>A normative constraint: </a:t>
            </a:r>
            <a:br>
              <a:rPr lang="en-US" dirty="0"/>
            </a:br>
            <a:r>
              <a:rPr lang="en-US" dirty="0"/>
              <a:t>Avoid the  personal space of others</a:t>
            </a:r>
          </a:p>
        </p:txBody>
      </p:sp>
      <p:sp>
        <p:nvSpPr>
          <p:cNvPr id="3" name="Content Placeholder 2">
            <a:extLst>
              <a:ext uri="{FF2B5EF4-FFF2-40B4-BE49-F238E27FC236}">
                <a16:creationId xmlns:a16="http://schemas.microsoft.com/office/drawing/2014/main" id="{53A438BC-580B-5758-0D64-EEFBA7DB4780}"/>
              </a:ext>
            </a:extLst>
          </p:cNvPr>
          <p:cNvSpPr>
            <a:spLocks noGrp="1"/>
          </p:cNvSpPr>
          <p:nvPr>
            <p:ph idx="1"/>
          </p:nvPr>
        </p:nvSpPr>
        <p:spPr>
          <a:xfrm>
            <a:off x="850557" y="1825625"/>
            <a:ext cx="5723238" cy="4351338"/>
          </a:xfrm>
        </p:spPr>
        <p:txBody>
          <a:bodyPr/>
          <a:lstStyle/>
          <a:p>
            <a:pPr lvl="1"/>
            <a:r>
              <a:rPr lang="en-US" dirty="0"/>
              <a:t>Utilitarianism:</a:t>
            </a:r>
          </a:p>
          <a:p>
            <a:pPr lvl="2"/>
            <a:r>
              <a:rPr lang="en-US" dirty="0"/>
              <a:t>Entering someone’s personal space is considered a cost</a:t>
            </a:r>
          </a:p>
          <a:p>
            <a:pPr lvl="1"/>
            <a:r>
              <a:rPr lang="en-US" dirty="0"/>
              <a:t>Deontology:</a:t>
            </a:r>
          </a:p>
          <a:p>
            <a:pPr lvl="2"/>
            <a:r>
              <a:rPr lang="en-US" dirty="0"/>
              <a:t>Not entering someone’s personal space is considered a (prohibitive) duty</a:t>
            </a:r>
          </a:p>
        </p:txBody>
      </p:sp>
      <p:sp>
        <p:nvSpPr>
          <p:cNvPr id="4" name="Footer Placeholder 3">
            <a:extLst>
              <a:ext uri="{FF2B5EF4-FFF2-40B4-BE49-F238E27FC236}">
                <a16:creationId xmlns:a16="http://schemas.microsoft.com/office/drawing/2014/main" id="{F4072947-6651-BD2E-C3ED-3A2571E9069C}"/>
              </a:ext>
            </a:extLst>
          </p:cNvPr>
          <p:cNvSpPr>
            <a:spLocks noGrp="1"/>
          </p:cNvSpPr>
          <p:nvPr>
            <p:ph type="ftr" sz="quarter" idx="11"/>
          </p:nvPr>
        </p:nvSpPr>
        <p:spPr/>
        <p:txBody>
          <a:bodyPr/>
          <a:lstStyle/>
          <a:p>
            <a:r>
              <a:rPr lang="en-US"/>
              <a:t>Soar Workshop (c) 2024 Center for Integrated Cognition</a:t>
            </a:r>
            <a:endParaRPr lang="en-US" dirty="0"/>
          </a:p>
        </p:txBody>
      </p:sp>
      <p:sp>
        <p:nvSpPr>
          <p:cNvPr id="5" name="Slide Number Placeholder 4">
            <a:extLst>
              <a:ext uri="{FF2B5EF4-FFF2-40B4-BE49-F238E27FC236}">
                <a16:creationId xmlns:a16="http://schemas.microsoft.com/office/drawing/2014/main" id="{CC1D2295-3333-EAEE-EE15-06C4696BEE34}"/>
              </a:ext>
            </a:extLst>
          </p:cNvPr>
          <p:cNvSpPr>
            <a:spLocks noGrp="1"/>
          </p:cNvSpPr>
          <p:nvPr>
            <p:ph type="sldNum" sz="quarter" idx="12"/>
          </p:nvPr>
        </p:nvSpPr>
        <p:spPr/>
        <p:txBody>
          <a:bodyPr/>
          <a:lstStyle/>
          <a:p>
            <a:fld id="{B65E7EDF-9339-DF44-A240-6BDBFF05048D}" type="slidenum">
              <a:rPr lang="en-US" smtClean="0"/>
              <a:pPr/>
              <a:t>6</a:t>
            </a:fld>
            <a:endParaRPr lang="en-US" dirty="0"/>
          </a:p>
        </p:txBody>
      </p:sp>
      <p:pic>
        <p:nvPicPr>
          <p:cNvPr id="7" name="Picture 6" descr="A picture containing shape&#10;&#10;Description automatically generated">
            <a:extLst>
              <a:ext uri="{FF2B5EF4-FFF2-40B4-BE49-F238E27FC236}">
                <a16:creationId xmlns:a16="http://schemas.microsoft.com/office/drawing/2014/main" id="{10B077ED-6C71-4A3C-CBCA-CCD24AAE80B7}"/>
              </a:ext>
            </a:extLst>
          </p:cNvPr>
          <p:cNvPicPr>
            <a:picLocks noChangeAspect="1"/>
          </p:cNvPicPr>
          <p:nvPr/>
        </p:nvPicPr>
        <p:blipFill>
          <a:blip r:embed="rId3"/>
          <a:stretch>
            <a:fillRect/>
          </a:stretch>
        </p:blipFill>
        <p:spPr>
          <a:xfrm>
            <a:off x="6858000" y="1828800"/>
            <a:ext cx="5065776" cy="4020703"/>
          </a:xfrm>
          <a:prstGeom prst="rect">
            <a:avLst/>
          </a:prstGeom>
        </p:spPr>
      </p:pic>
    </p:spTree>
    <p:extLst>
      <p:ext uri="{BB962C8B-B14F-4D97-AF65-F5344CB8AC3E}">
        <p14:creationId xmlns:p14="http://schemas.microsoft.com/office/powerpoint/2010/main" val="2468236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860E-18F0-4790-2702-D7581EFDEDCF}"/>
              </a:ext>
            </a:extLst>
          </p:cNvPr>
          <p:cNvSpPr>
            <a:spLocks noGrp="1"/>
          </p:cNvSpPr>
          <p:nvPr>
            <p:ph type="title"/>
          </p:nvPr>
        </p:nvSpPr>
        <p:spPr/>
        <p:txBody>
          <a:bodyPr/>
          <a:lstStyle/>
          <a:p>
            <a:r>
              <a:rPr lang="en-US" dirty="0"/>
              <a:t>Applying constraints to A*</a:t>
            </a:r>
          </a:p>
        </p:txBody>
      </p:sp>
      <p:sp>
        <p:nvSpPr>
          <p:cNvPr id="4" name="Footer Placeholder 3">
            <a:extLst>
              <a:ext uri="{FF2B5EF4-FFF2-40B4-BE49-F238E27FC236}">
                <a16:creationId xmlns:a16="http://schemas.microsoft.com/office/drawing/2014/main" id="{1D2A0986-D2E0-6A24-08D3-6877DBAC5A7D}"/>
              </a:ext>
            </a:extLst>
          </p:cNvPr>
          <p:cNvSpPr>
            <a:spLocks noGrp="1"/>
          </p:cNvSpPr>
          <p:nvPr>
            <p:ph type="ftr" sz="quarter" idx="11"/>
          </p:nvPr>
        </p:nvSpPr>
        <p:spPr/>
        <p:txBody>
          <a:bodyPr/>
          <a:lstStyle/>
          <a:p>
            <a:r>
              <a:rPr lang="en-US"/>
              <a:t>Soar Workshop (c) 2024 Center for Integrated Cognition</a:t>
            </a:r>
            <a:endParaRPr lang="en-US" dirty="0"/>
          </a:p>
        </p:txBody>
      </p:sp>
      <p:sp>
        <p:nvSpPr>
          <p:cNvPr id="5" name="Slide Number Placeholder 4">
            <a:extLst>
              <a:ext uri="{FF2B5EF4-FFF2-40B4-BE49-F238E27FC236}">
                <a16:creationId xmlns:a16="http://schemas.microsoft.com/office/drawing/2014/main" id="{AFCD2F03-7828-E245-769B-353E0A503B62}"/>
              </a:ext>
            </a:extLst>
          </p:cNvPr>
          <p:cNvSpPr>
            <a:spLocks noGrp="1"/>
          </p:cNvSpPr>
          <p:nvPr>
            <p:ph type="sldNum" sz="quarter" idx="12"/>
          </p:nvPr>
        </p:nvSpPr>
        <p:spPr/>
        <p:txBody>
          <a:bodyPr/>
          <a:lstStyle/>
          <a:p>
            <a:fld id="{B65E7EDF-9339-DF44-A240-6BDBFF05048D}" type="slidenum">
              <a:rPr lang="en-US" smtClean="0"/>
              <a:pPr/>
              <a:t>7</a:t>
            </a:fld>
            <a:endParaRPr lang="en-US" dirty="0"/>
          </a:p>
        </p:txBody>
      </p:sp>
      <p:pic>
        <p:nvPicPr>
          <p:cNvPr id="9" name="Picture 8">
            <a:extLst>
              <a:ext uri="{FF2B5EF4-FFF2-40B4-BE49-F238E27FC236}">
                <a16:creationId xmlns:a16="http://schemas.microsoft.com/office/drawing/2014/main" id="{047C8843-FB9B-F0EE-E14C-983DABE46083}"/>
              </a:ext>
            </a:extLst>
          </p:cNvPr>
          <p:cNvPicPr>
            <a:picLocks noChangeAspect="1"/>
          </p:cNvPicPr>
          <p:nvPr/>
        </p:nvPicPr>
        <p:blipFill>
          <a:blip r:embed="rId3"/>
          <a:stretch>
            <a:fillRect/>
          </a:stretch>
        </p:blipFill>
        <p:spPr>
          <a:xfrm>
            <a:off x="1295192" y="1549984"/>
            <a:ext cx="6722215" cy="4626979"/>
          </a:xfrm>
          <a:prstGeom prst="rect">
            <a:avLst/>
          </a:prstGeom>
        </p:spPr>
      </p:pic>
      <p:pic>
        <p:nvPicPr>
          <p:cNvPr id="13" name="Picture 12">
            <a:extLst>
              <a:ext uri="{FF2B5EF4-FFF2-40B4-BE49-F238E27FC236}">
                <a16:creationId xmlns:a16="http://schemas.microsoft.com/office/drawing/2014/main" id="{AA014B75-BB6C-F170-F411-EB175DC62355}"/>
              </a:ext>
            </a:extLst>
          </p:cNvPr>
          <p:cNvPicPr>
            <a:picLocks noChangeAspect="1"/>
          </p:cNvPicPr>
          <p:nvPr/>
        </p:nvPicPr>
        <p:blipFill>
          <a:blip r:embed="rId4"/>
          <a:stretch>
            <a:fillRect/>
          </a:stretch>
        </p:blipFill>
        <p:spPr>
          <a:xfrm>
            <a:off x="8074354" y="2117814"/>
            <a:ext cx="3959352" cy="3197625"/>
          </a:xfrm>
          <a:prstGeom prst="rect">
            <a:avLst/>
          </a:prstGeom>
        </p:spPr>
      </p:pic>
    </p:spTree>
    <p:extLst>
      <p:ext uri="{BB962C8B-B14F-4D97-AF65-F5344CB8AC3E}">
        <p14:creationId xmlns:p14="http://schemas.microsoft.com/office/powerpoint/2010/main" val="362435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3AC3-EB24-37E5-0AC1-5A72CB50625F}"/>
              </a:ext>
            </a:extLst>
          </p:cNvPr>
          <p:cNvSpPr>
            <a:spLocks noGrp="1"/>
          </p:cNvSpPr>
          <p:nvPr>
            <p:ph type="title"/>
          </p:nvPr>
        </p:nvSpPr>
        <p:spPr/>
        <p:txBody>
          <a:bodyPr/>
          <a:lstStyle/>
          <a:p>
            <a:r>
              <a:rPr lang="en-US" dirty="0"/>
              <a:t>Deontological Behavior</a:t>
            </a:r>
          </a:p>
        </p:txBody>
      </p:sp>
      <p:sp>
        <p:nvSpPr>
          <p:cNvPr id="3" name="Content Placeholder 2">
            <a:extLst>
              <a:ext uri="{FF2B5EF4-FFF2-40B4-BE49-F238E27FC236}">
                <a16:creationId xmlns:a16="http://schemas.microsoft.com/office/drawing/2014/main" id="{52A04FD5-D479-187E-60AB-0F859E4C809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EB50E2F-B352-0D0F-C433-DF51FDCF877B}"/>
              </a:ext>
            </a:extLst>
          </p:cNvPr>
          <p:cNvSpPr>
            <a:spLocks noGrp="1"/>
          </p:cNvSpPr>
          <p:nvPr>
            <p:ph type="ftr" sz="quarter" idx="11"/>
          </p:nvPr>
        </p:nvSpPr>
        <p:spPr/>
        <p:txBody>
          <a:bodyPr/>
          <a:lstStyle/>
          <a:p>
            <a:r>
              <a:rPr lang="en-US"/>
              <a:t>Soar Workshop (c) 2024 Center for Integrated Cognition</a:t>
            </a:r>
            <a:endParaRPr lang="en-US" dirty="0"/>
          </a:p>
        </p:txBody>
      </p:sp>
      <p:sp>
        <p:nvSpPr>
          <p:cNvPr id="5" name="Slide Number Placeholder 4">
            <a:extLst>
              <a:ext uri="{FF2B5EF4-FFF2-40B4-BE49-F238E27FC236}">
                <a16:creationId xmlns:a16="http://schemas.microsoft.com/office/drawing/2014/main" id="{40CD9439-7EC6-68CD-7144-93827A64C7DA}"/>
              </a:ext>
            </a:extLst>
          </p:cNvPr>
          <p:cNvSpPr>
            <a:spLocks noGrp="1"/>
          </p:cNvSpPr>
          <p:nvPr>
            <p:ph type="sldNum" sz="quarter" idx="12"/>
          </p:nvPr>
        </p:nvSpPr>
        <p:spPr/>
        <p:txBody>
          <a:bodyPr/>
          <a:lstStyle/>
          <a:p>
            <a:fld id="{B65E7EDF-9339-DF44-A240-6BDBFF05048D}" type="slidenum">
              <a:rPr lang="en-US" smtClean="0"/>
              <a:pPr/>
              <a:t>8</a:t>
            </a:fld>
            <a:endParaRPr lang="en-US" dirty="0"/>
          </a:p>
        </p:txBody>
      </p:sp>
      <p:pic>
        <p:nvPicPr>
          <p:cNvPr id="7" name="Picture 6">
            <a:extLst>
              <a:ext uri="{FF2B5EF4-FFF2-40B4-BE49-F238E27FC236}">
                <a16:creationId xmlns:a16="http://schemas.microsoft.com/office/drawing/2014/main" id="{0FCBEE31-5083-6616-748F-4EF3F3FB290E}"/>
              </a:ext>
            </a:extLst>
          </p:cNvPr>
          <p:cNvPicPr>
            <a:picLocks noChangeAspect="1"/>
          </p:cNvPicPr>
          <p:nvPr/>
        </p:nvPicPr>
        <p:blipFill>
          <a:blip r:embed="rId2"/>
          <a:stretch>
            <a:fillRect/>
          </a:stretch>
        </p:blipFill>
        <p:spPr>
          <a:xfrm>
            <a:off x="1828800" y="1828800"/>
            <a:ext cx="8851392" cy="3201082"/>
          </a:xfrm>
          <a:prstGeom prst="rect">
            <a:avLst/>
          </a:prstGeom>
        </p:spPr>
      </p:pic>
    </p:spTree>
    <p:extLst>
      <p:ext uri="{BB962C8B-B14F-4D97-AF65-F5344CB8AC3E}">
        <p14:creationId xmlns:p14="http://schemas.microsoft.com/office/powerpoint/2010/main" val="3108860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64768-E536-C844-4F61-767D18DD7E52}"/>
              </a:ext>
            </a:extLst>
          </p:cNvPr>
          <p:cNvSpPr>
            <a:spLocks noGrp="1"/>
          </p:cNvSpPr>
          <p:nvPr>
            <p:ph type="title"/>
          </p:nvPr>
        </p:nvSpPr>
        <p:spPr/>
        <p:txBody>
          <a:bodyPr/>
          <a:lstStyle/>
          <a:p>
            <a:r>
              <a:rPr lang="en-US" dirty="0"/>
              <a:t>Utilitarian Behavior</a:t>
            </a:r>
          </a:p>
        </p:txBody>
      </p:sp>
      <p:sp>
        <p:nvSpPr>
          <p:cNvPr id="3" name="Content Placeholder 2">
            <a:extLst>
              <a:ext uri="{FF2B5EF4-FFF2-40B4-BE49-F238E27FC236}">
                <a16:creationId xmlns:a16="http://schemas.microsoft.com/office/drawing/2014/main" id="{94A53028-D9B5-4203-47B8-DF8B80076CC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ABC8B8C-4E45-5CF0-F08E-D0B3D349A07B}"/>
              </a:ext>
            </a:extLst>
          </p:cNvPr>
          <p:cNvSpPr>
            <a:spLocks noGrp="1"/>
          </p:cNvSpPr>
          <p:nvPr>
            <p:ph type="ftr" sz="quarter" idx="11"/>
          </p:nvPr>
        </p:nvSpPr>
        <p:spPr/>
        <p:txBody>
          <a:bodyPr/>
          <a:lstStyle/>
          <a:p>
            <a:r>
              <a:rPr lang="en-US"/>
              <a:t>Soar Workshop (c) 2024 Center for Integrated Cognition</a:t>
            </a:r>
            <a:endParaRPr lang="en-US" dirty="0"/>
          </a:p>
        </p:txBody>
      </p:sp>
      <p:sp>
        <p:nvSpPr>
          <p:cNvPr id="5" name="Slide Number Placeholder 4">
            <a:extLst>
              <a:ext uri="{FF2B5EF4-FFF2-40B4-BE49-F238E27FC236}">
                <a16:creationId xmlns:a16="http://schemas.microsoft.com/office/drawing/2014/main" id="{56F882D8-CA35-4294-5A15-8645072C8325}"/>
              </a:ext>
            </a:extLst>
          </p:cNvPr>
          <p:cNvSpPr>
            <a:spLocks noGrp="1"/>
          </p:cNvSpPr>
          <p:nvPr>
            <p:ph type="sldNum" sz="quarter" idx="12"/>
          </p:nvPr>
        </p:nvSpPr>
        <p:spPr/>
        <p:txBody>
          <a:bodyPr/>
          <a:lstStyle/>
          <a:p>
            <a:fld id="{B65E7EDF-9339-DF44-A240-6BDBFF05048D}" type="slidenum">
              <a:rPr lang="en-US" smtClean="0"/>
              <a:pPr/>
              <a:t>9</a:t>
            </a:fld>
            <a:endParaRPr lang="en-US" dirty="0"/>
          </a:p>
        </p:txBody>
      </p:sp>
      <p:pic>
        <p:nvPicPr>
          <p:cNvPr id="7" name="Picture 6">
            <a:extLst>
              <a:ext uri="{FF2B5EF4-FFF2-40B4-BE49-F238E27FC236}">
                <a16:creationId xmlns:a16="http://schemas.microsoft.com/office/drawing/2014/main" id="{D87E0465-52B0-502A-D87E-02B1861415A5}"/>
              </a:ext>
            </a:extLst>
          </p:cNvPr>
          <p:cNvPicPr>
            <a:picLocks noChangeAspect="1"/>
          </p:cNvPicPr>
          <p:nvPr/>
        </p:nvPicPr>
        <p:blipFill>
          <a:blip r:embed="rId2"/>
          <a:stretch>
            <a:fillRect/>
          </a:stretch>
        </p:blipFill>
        <p:spPr>
          <a:xfrm>
            <a:off x="1828800" y="1828800"/>
            <a:ext cx="8869680" cy="3201346"/>
          </a:xfrm>
          <a:prstGeom prst="rect">
            <a:avLst/>
          </a:prstGeom>
        </p:spPr>
      </p:pic>
    </p:spTree>
    <p:extLst>
      <p:ext uri="{BB962C8B-B14F-4D97-AF65-F5344CB8AC3E}">
        <p14:creationId xmlns:p14="http://schemas.microsoft.com/office/powerpoint/2010/main" val="24864237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C_Template_V1" id="{8BC6D404-11AE-DF48-A65E-53F30410AF22}" vid="{D3CEEA80-1A1F-0E4B-935B-547A7867D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55105</TotalTime>
  <Words>1132</Words>
  <Application>Microsoft Office PowerPoint</Application>
  <PresentationFormat>Widescreen</PresentationFormat>
  <Paragraphs>117</Paragraphs>
  <Slides>19</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Helvetica Neue</vt:lpstr>
      <vt:lpstr>SFRM1000</vt:lpstr>
      <vt:lpstr>Office Theme</vt:lpstr>
      <vt:lpstr>Toward Constraint Compliant Planning and Goal Formulation </vt:lpstr>
      <vt:lpstr>Cognitive Capabilities for Constraint Compliance</vt:lpstr>
      <vt:lpstr>Cognitive Capabilities for Constraint Compliance</vt:lpstr>
      <vt:lpstr>Experimental Task: Patrol</vt:lpstr>
      <vt:lpstr>Agent reasoning to achieve Patrol</vt:lpstr>
      <vt:lpstr>A normative constraint:  Avoid the  personal space of others</vt:lpstr>
      <vt:lpstr>Applying constraints to A*</vt:lpstr>
      <vt:lpstr>Deontological Behavior</vt:lpstr>
      <vt:lpstr>Utilitarian Behavior</vt:lpstr>
      <vt:lpstr>A Need for Metacognitive Monitoring</vt:lpstr>
      <vt:lpstr>Deontology + Metacognition</vt:lpstr>
      <vt:lpstr>Utilitarianism + Metacognition</vt:lpstr>
      <vt:lpstr>Summary Results from Exploration</vt:lpstr>
      <vt:lpstr>Building on the Initial Exploration</vt:lpstr>
      <vt:lpstr>Balancing among several constraints and task performance</vt:lpstr>
      <vt:lpstr>Larger Maps Present More Complex Situations</vt:lpstr>
      <vt:lpstr>     Nuggets and Coal</vt:lpstr>
      <vt:lpstr>Acknowledgements </vt:lpstr>
      <vt:lpstr>Additional Forms of Ethics as Cognitive Architecture Knowledge??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Center for Integrated Cognition  Soar Workshop Update</dc:title>
  <dc:creator>Robert Wray</dc:creator>
  <cp:lastModifiedBy>Steven Jones</cp:lastModifiedBy>
  <cp:revision>520</cp:revision>
  <dcterms:created xsi:type="dcterms:W3CDTF">2022-05-19T02:27:31Z</dcterms:created>
  <dcterms:modified xsi:type="dcterms:W3CDTF">2024-08-07T18:11:45Z</dcterms:modified>
</cp:coreProperties>
</file>